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61" r:id="rId3"/>
    <p:sldId id="264" r:id="rId4"/>
    <p:sldId id="270" r:id="rId5"/>
    <p:sldId id="263" r:id="rId6"/>
    <p:sldId id="256" r:id="rId7"/>
    <p:sldId id="257" r:id="rId8"/>
    <p:sldId id="262" r:id="rId9"/>
    <p:sldId id="277" r:id="rId10"/>
    <p:sldId id="272" r:id="rId11"/>
    <p:sldId id="274" r:id="rId12"/>
    <p:sldId id="275" r:id="rId13"/>
    <p:sldId id="276" r:id="rId14"/>
    <p:sldId id="279" r:id="rId15"/>
    <p:sldId id="280" r:id="rId16"/>
    <p:sldId id="284" r:id="rId17"/>
    <p:sldId id="339" r:id="rId1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C6B"/>
    <a:srgbClr val="FDF06A"/>
    <a:srgbClr val="FFFF05"/>
    <a:srgbClr val="FFCC00"/>
    <a:srgbClr val="FFFF66"/>
    <a:srgbClr val="FFFA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068" autoAdjust="0"/>
  </p:normalViewPr>
  <p:slideViewPr>
    <p:cSldViewPr snapToGrid="0">
      <p:cViewPr varScale="1">
        <p:scale>
          <a:sx n="69" d="100"/>
          <a:sy n="69" d="100"/>
        </p:scale>
        <p:origin x="115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3D927-7792-404B-B8A6-7DE7EAEA9AD0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E292E-7F86-46DF-97BC-8F7EFD01AF2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7846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5649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235220-983C-4974-8298-5938F78AEE7B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0429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E292E-7F86-46DF-97BC-8F7EFD01AF27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108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17C60-DFC3-4EAE-9A65-7F208C56B7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05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9321F-BDFE-415D-BAEC-6CC8F047E0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90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9321F-BDFE-415D-BAEC-6CC8F047E0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8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9321F-BDFE-415D-BAEC-6CC8F047E0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4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E3163-9895-485D-BC69-1ED626C78B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61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E3163-9895-485D-BC69-1ED626C78B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75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E3163-9895-485D-BC69-1ED626C78B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277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942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1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1656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2756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8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189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092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399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076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111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72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4916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17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5658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25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381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4819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4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102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716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1538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7627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3A8D-B31C-4296-8704-9568A8205F4D}" type="datetimeFigureOut">
              <a:rPr lang="tr-TR" smtClean="0"/>
              <a:t>20.10.2021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3783D-B103-4299-94D7-024933D84B1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027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9DDD7-0B31-4DB8-AA04-7AFB684EF30A}" type="datetimeFigureOut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20.10.2021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2CEF36-1C38-4DB6-B67A-5982F4BDA87A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tr-T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12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gif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gif"/><Relationship Id="rId12" Type="http://schemas.openxmlformats.org/officeDocument/2006/relationships/image" Target="../media/image67.png"/><Relationship Id="rId17" Type="http://schemas.openxmlformats.org/officeDocument/2006/relationships/image" Target="../media/image72.jpe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1.jpe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gif"/><Relationship Id="rId11" Type="http://schemas.openxmlformats.org/officeDocument/2006/relationships/image" Target="../media/image66.jpeg"/><Relationship Id="rId24" Type="http://schemas.openxmlformats.org/officeDocument/2006/relationships/image" Target="../media/image79.png"/><Relationship Id="rId5" Type="http://schemas.openxmlformats.org/officeDocument/2006/relationships/image" Target="../media/image60.gif"/><Relationship Id="rId15" Type="http://schemas.openxmlformats.org/officeDocument/2006/relationships/image" Target="../media/image70.jpeg"/><Relationship Id="rId23" Type="http://schemas.openxmlformats.org/officeDocument/2006/relationships/image" Target="../media/image78.png"/><Relationship Id="rId28" Type="http://schemas.openxmlformats.org/officeDocument/2006/relationships/image" Target="../media/image83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gif"/><Relationship Id="rId9" Type="http://schemas.openxmlformats.org/officeDocument/2006/relationships/image" Target="../media/image64.jpeg"/><Relationship Id="rId14" Type="http://schemas.openxmlformats.org/officeDocument/2006/relationships/image" Target="../media/image69.jpeg"/><Relationship Id="rId22" Type="http://schemas.openxmlformats.org/officeDocument/2006/relationships/image" Target="../media/image77.png"/><Relationship Id="rId27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microsoft.com/office/2007/relationships/hdphoto" Target="../media/hdphoto3.wdp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120" y="1026160"/>
            <a:ext cx="121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Zihnimizi Bir de Matematik ile Anlamaya Çalışalım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3600" y="2123440"/>
            <a:ext cx="704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Rahmi Elibol             </a:t>
            </a:r>
            <a:r>
              <a:rPr kumimoji="0" lang="tr-TR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Neslihan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Serap Şengör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8" y="5958167"/>
            <a:ext cx="599202" cy="599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0" t="-977" b="11976"/>
          <a:stretch/>
        </p:blipFill>
        <p:spPr>
          <a:xfrm>
            <a:off x="11291254" y="5852637"/>
            <a:ext cx="437791" cy="640081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-444470" y="6257768"/>
            <a:ext cx="439671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>Erzincan Üniversitesi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>Elektrik-Elektronik Mühendisliği Bölümü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/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</a:b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>
                <a:glow rad="317500">
                  <a:prstClr val="white">
                    <a:alpha val="59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917210" y="6267928"/>
            <a:ext cx="439671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>İstanbul Teknik Üniversitesi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>Elektronik ve Haberleşme Mühendisliği Bölümü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/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</a:b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50000"/>
                </a:srgbClr>
              </a:solidFill>
              <a:effectLst>
                <a:glow rad="317500">
                  <a:prstClr val="white">
                    <a:alpha val="59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  <a14:imgEffect>
                      <a14:saturation sat="128000"/>
                    </a14:imgEffect>
                    <a14:imgEffect>
                      <a14:brightnessContrast bright="-4000" contrast="-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618247" y="5821205"/>
            <a:ext cx="2253030" cy="38893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>
            <a:glow>
              <a:schemeClr val="accent1"/>
            </a:glow>
            <a:reflection endPos="0" dist="50800" dir="5400000" sy="-100000" algn="bl" rotWithShape="0"/>
          </a:effectLst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545376" y="6254593"/>
            <a:ext cx="4398773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>İstanbul Teknik Üniversitesi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317500">
                    <a:prstClr val="white">
                      <a:alpha val="59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Arial" charset="0"/>
              </a:rPr>
              <a:t>Sinirbilim Modelleme ve Araştırma Grubu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317500">
                  <a:prstClr val="white">
                    <a:alpha val="59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600" y="3148579"/>
            <a:ext cx="121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57. Ulusal Psikiyatri Kongresi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5600" y="3813474"/>
            <a:ext cx="121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Ekim 2021</a:t>
            </a:r>
          </a:p>
        </p:txBody>
      </p:sp>
    </p:spTree>
    <p:extLst>
      <p:ext uri="{BB962C8B-B14F-4D97-AF65-F5344CB8AC3E}">
        <p14:creationId xmlns:p14="http://schemas.microsoft.com/office/powerpoint/2010/main" val="11772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992" y="1061097"/>
            <a:ext cx="11803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Tüm modeller yalandır; incelik işe yarayan yalanları söylemektir</a:t>
            </a:r>
          </a:p>
          <a:p>
            <a:pPr algn="r"/>
            <a:r>
              <a:rPr lang="tr-TR" sz="2800" dirty="0"/>
              <a:t> </a:t>
            </a:r>
            <a:r>
              <a:rPr lang="tr-TR" sz="2000" dirty="0"/>
              <a:t>D. </a:t>
            </a:r>
            <a:r>
              <a:rPr lang="tr-TR" sz="2000" dirty="0" err="1"/>
              <a:t>Kilminster</a:t>
            </a:r>
            <a:r>
              <a:rPr lang="tr-TR" sz="2000" dirty="0"/>
              <a:t>, K. </a:t>
            </a:r>
            <a:r>
              <a:rPr lang="tr-TR" sz="2000" dirty="0" err="1"/>
              <a:t>Judd</a:t>
            </a:r>
            <a:r>
              <a:rPr lang="tr-TR" sz="2000" dirty="0"/>
              <a:t> 2003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44099" y="2126934"/>
            <a:ext cx="8688042" cy="3728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11779"/>
            <a:ext cx="30187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http://pubs.sciepub.com/automation/4/2/10/figure/5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8703" y="5840550"/>
            <a:ext cx="871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/>
              <a:t>Kimi zaman bu incelik, hataları gözeterek modellemekte…..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053893" y="176240"/>
            <a:ext cx="10233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Fizikçiler ve Mühendislerin Modelleri Matematiği Kullanır </a:t>
            </a:r>
          </a:p>
        </p:txBody>
      </p:sp>
    </p:spTree>
    <p:extLst>
      <p:ext uri="{BB962C8B-B14F-4D97-AF65-F5344CB8AC3E}">
        <p14:creationId xmlns:p14="http://schemas.microsoft.com/office/powerpoint/2010/main" val="35958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7420" t="15570" r="38048" b="13317"/>
          <a:stretch/>
        </p:blipFill>
        <p:spPr>
          <a:xfrm>
            <a:off x="258871" y="1010713"/>
            <a:ext cx="5799551" cy="5209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1" t="8775" r="475" b="50100"/>
          <a:stretch/>
        </p:blipFill>
        <p:spPr>
          <a:xfrm>
            <a:off x="6577207" y="2329841"/>
            <a:ext cx="2943616" cy="2279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1" t="16304" r="40332" b="50254"/>
          <a:stretch/>
        </p:blipFill>
        <p:spPr>
          <a:xfrm>
            <a:off x="9797440" y="2542784"/>
            <a:ext cx="1914395" cy="18538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5363" y="255650"/>
            <a:ext cx="10001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Kimi zaman,</a:t>
            </a:r>
            <a:r>
              <a:rPr kumimoji="0" lang="tr-TR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sadece belli bir seviyeye odaklanarak modellemekte</a:t>
            </a: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…..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7578" y="6513411"/>
            <a:ext cx="6096000" cy="407219"/>
            <a:chOff x="0" y="6450781"/>
            <a:chExt cx="6096000" cy="407219"/>
          </a:xfrm>
        </p:grpSpPr>
        <p:sp>
          <p:nvSpPr>
            <p:cNvPr id="7" name="Rectangle 6"/>
            <p:cNvSpPr/>
            <p:nvPr/>
          </p:nvSpPr>
          <p:spPr>
            <a:xfrm>
              <a:off x="0" y="6611779"/>
              <a:ext cx="42463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https://www.watelectronics.com/ic-741-op-amp-tutorial-and-characteristics/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6450781"/>
              <a:ext cx="6096000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00" dirty="0"/>
                <a:t>https://www.allaboutcircuits.com/textbook/semiconductors/chpt-8/operational-amplifier-models/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551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112" y="7367"/>
            <a:ext cx="9981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Kimi zaman da tek bir model yerine bir sürü modeli kullanmakta …..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27205" t="12413" r="8920" b="19282"/>
          <a:stretch/>
        </p:blipFill>
        <p:spPr>
          <a:xfrm>
            <a:off x="9745249" y="1936837"/>
            <a:ext cx="2129425" cy="2179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43167" t="63546" r="50476" b="20502"/>
          <a:stretch/>
        </p:blipFill>
        <p:spPr>
          <a:xfrm>
            <a:off x="6983284" y="1936836"/>
            <a:ext cx="1544210" cy="217953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57645" y="594071"/>
            <a:ext cx="5538651" cy="5649975"/>
            <a:chOff x="553241" y="19305"/>
            <a:chExt cx="5541744" cy="6358222"/>
          </a:xfrm>
        </p:grpSpPr>
        <p:grpSp>
          <p:nvGrpSpPr>
            <p:cNvPr id="16" name="Group 15"/>
            <p:cNvGrpSpPr/>
            <p:nvPr/>
          </p:nvGrpSpPr>
          <p:grpSpPr>
            <a:xfrm>
              <a:off x="553241" y="19305"/>
              <a:ext cx="5541744" cy="4393775"/>
              <a:chOff x="556334" y="802840"/>
              <a:chExt cx="5541744" cy="4393775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 l="34166" t="16359" r="35548" b="61232"/>
              <a:stretch/>
            </p:blipFill>
            <p:spPr>
              <a:xfrm>
                <a:off x="556334" y="802840"/>
                <a:ext cx="5538651" cy="230528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 t="66031"/>
              <a:stretch/>
            </p:blipFill>
            <p:spPr>
              <a:xfrm>
                <a:off x="556334" y="3104950"/>
                <a:ext cx="5541744" cy="2091665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3241" y="4413080"/>
              <a:ext cx="5538651" cy="1964447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23112" y="6420985"/>
            <a:ext cx="6651321" cy="487567"/>
            <a:chOff x="123112" y="6420985"/>
            <a:chExt cx="6651321" cy="487567"/>
          </a:xfrm>
        </p:grpSpPr>
        <p:sp>
          <p:nvSpPr>
            <p:cNvPr id="3" name="Rectangle 2"/>
            <p:cNvSpPr/>
            <p:nvPr/>
          </p:nvSpPr>
          <p:spPr>
            <a:xfrm>
              <a:off x="123112" y="6541658"/>
              <a:ext cx="455529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https://shoptransmitter.com/blog/what-is-the-difference-between-pnp-and-npn/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112" y="6420985"/>
              <a:ext cx="665132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https://turkish.alibaba.com/product-detail/npn-transistor-bc547a-bc547-to-92-china-wholesale-market-60324014293.html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3112" y="6662331"/>
              <a:ext cx="36455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000" dirty="0" err="1"/>
                <a:t>Chua-Desoer-Kuh</a:t>
              </a:r>
              <a:r>
                <a:rPr lang="tr-TR" sz="1000" dirty="0"/>
                <a:t> </a:t>
              </a:r>
              <a:r>
                <a:rPr lang="tr-TR" sz="1000" dirty="0" err="1"/>
                <a:t>Linear</a:t>
              </a:r>
              <a:r>
                <a:rPr lang="tr-TR" sz="1000" dirty="0"/>
                <a:t> </a:t>
              </a:r>
              <a:r>
                <a:rPr lang="tr-TR" sz="1000" dirty="0" err="1"/>
                <a:t>and</a:t>
              </a:r>
              <a:r>
                <a:rPr lang="tr-TR" sz="1000" dirty="0"/>
                <a:t> </a:t>
              </a:r>
              <a:r>
                <a:rPr lang="tr-TR" sz="1000" dirty="0" err="1"/>
                <a:t>Nonlinear</a:t>
              </a:r>
              <a:r>
                <a:rPr lang="tr-TR" sz="1000" dirty="0"/>
                <a:t> </a:t>
              </a:r>
              <a:r>
                <a:rPr lang="tr-TR" sz="1000" dirty="0" err="1"/>
                <a:t>Circuits</a:t>
              </a:r>
              <a:r>
                <a:rPr lang="tr-TR" sz="1000" dirty="0"/>
                <a:t> </a:t>
              </a:r>
              <a:r>
                <a:rPr lang="tr-TR" sz="1000" dirty="0" err="1"/>
                <a:t>Mc</a:t>
              </a:r>
              <a:r>
                <a:rPr lang="tr-TR" sz="1000" dirty="0"/>
                <a:t> </a:t>
              </a:r>
              <a:r>
                <a:rPr lang="tr-TR" sz="1000" dirty="0" err="1"/>
                <a:t>Graw</a:t>
              </a:r>
              <a:r>
                <a:rPr lang="tr-TR" sz="1000" dirty="0"/>
                <a:t> </a:t>
              </a:r>
              <a:r>
                <a:rPr lang="tr-TR" sz="1000" dirty="0" err="1"/>
                <a:t>Hill</a:t>
              </a:r>
              <a:r>
                <a:rPr lang="tr-TR" sz="1000" dirty="0"/>
                <a:t>, 1987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797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Resim 36">
            <a:extLst>
              <a:ext uri="{FF2B5EF4-FFF2-40B4-BE49-F238E27FC236}">
                <a16:creationId xmlns="" xmlns:a16="http://schemas.microsoft.com/office/drawing/2014/main" id="{9C32603A-893A-42DF-8E80-E865FCD6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805" y="1045284"/>
            <a:ext cx="3339646" cy="1860072"/>
          </a:xfrm>
          <a:prstGeom prst="rect">
            <a:avLst/>
          </a:prstGeom>
        </p:spPr>
      </p:pic>
      <p:sp>
        <p:nvSpPr>
          <p:cNvPr id="2" name="Rectangle 44"/>
          <p:cNvSpPr>
            <a:spLocks noChangeArrowheads="1"/>
          </p:cNvSpPr>
          <p:nvPr/>
        </p:nvSpPr>
        <p:spPr bwMode="auto">
          <a:xfrm>
            <a:off x="2740387" y="188913"/>
            <a:ext cx="67789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dirty="0">
                <a:solidFill>
                  <a:srgbClr val="002060"/>
                </a:solidFill>
              </a:rPr>
              <a:t> </a:t>
            </a:r>
            <a:r>
              <a:rPr lang="tr-TR" altLang="en-US" b="1" dirty="0"/>
              <a:t>Mühendisler sistemleri nasıl görüyor? 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215218" y="1484313"/>
            <a:ext cx="4965902" cy="936420"/>
            <a:chOff x="971600" y="2564904"/>
            <a:chExt cx="3723524" cy="935899"/>
          </a:xfrm>
        </p:grpSpPr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971600" y="2627620"/>
              <a:ext cx="455784" cy="873183"/>
              <a:chOff x="1259632" y="1196752"/>
              <a:chExt cx="455784" cy="873183"/>
            </a:xfrm>
          </p:grpSpPr>
          <p:sp>
            <p:nvSpPr>
              <p:cNvPr id="8" name="TextBox 10"/>
              <p:cNvSpPr txBox="1">
                <a:spLocks noChangeArrowheads="1"/>
              </p:cNvSpPr>
              <p:nvPr/>
            </p:nvSpPr>
            <p:spPr bwMode="auto">
              <a:xfrm>
                <a:off x="1259632" y="1700808"/>
                <a:ext cx="455784" cy="369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800" dirty="0">
                    <a:latin typeface="Arial" charset="0"/>
                  </a:rPr>
                  <a:t>giriş</a:t>
                </a:r>
              </a:p>
            </p:txBody>
          </p:sp>
          <p:sp>
            <p:nvSpPr>
              <p:cNvPr id="9" name="TextBox 11"/>
              <p:cNvSpPr txBox="1">
                <a:spLocks noChangeArrowheads="1"/>
              </p:cNvSpPr>
              <p:nvPr/>
            </p:nvSpPr>
            <p:spPr bwMode="auto">
              <a:xfrm>
                <a:off x="1259632" y="1196752"/>
                <a:ext cx="398090" cy="369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800" dirty="0">
                    <a:latin typeface="Arial" charset="0"/>
                  </a:rPr>
                  <a:t>u(t)</a:t>
                </a:r>
              </a:p>
            </p:txBody>
          </p:sp>
        </p:grpSp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4200877" y="2564904"/>
              <a:ext cx="494247" cy="882475"/>
              <a:chOff x="7009189" y="1115452"/>
              <a:chExt cx="494247" cy="882475"/>
            </a:xfrm>
          </p:grpSpPr>
          <p:sp>
            <p:nvSpPr>
              <p:cNvPr id="6" name="TextBox 14"/>
              <p:cNvSpPr txBox="1">
                <a:spLocks noChangeArrowheads="1"/>
              </p:cNvSpPr>
              <p:nvPr/>
            </p:nvSpPr>
            <p:spPr bwMode="auto">
              <a:xfrm>
                <a:off x="7009189" y="1628800"/>
                <a:ext cx="494247" cy="369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800" dirty="0">
                    <a:latin typeface="Arial" charset="0"/>
                  </a:rPr>
                  <a:t>çıkış</a:t>
                </a:r>
              </a:p>
            </p:txBody>
          </p:sp>
          <p:sp>
            <p:nvSpPr>
              <p:cNvPr id="7" name="TextBox 16"/>
              <p:cNvSpPr txBox="1">
                <a:spLocks noChangeArrowheads="1"/>
              </p:cNvSpPr>
              <p:nvPr/>
            </p:nvSpPr>
            <p:spPr bwMode="auto">
              <a:xfrm>
                <a:off x="7092280" y="1115452"/>
                <a:ext cx="388474" cy="3691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800" dirty="0">
                    <a:latin typeface="Arial" charset="0"/>
                  </a:rPr>
                  <a:t>y(t)</a:t>
                </a:r>
              </a:p>
            </p:txBody>
          </p:sp>
        </p:grp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024717" y="1989139"/>
            <a:ext cx="5664200" cy="940768"/>
            <a:chOff x="2267744" y="1556729"/>
            <a:chExt cx="4248472" cy="940755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267744" y="1556729"/>
              <a:ext cx="8636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652551" y="1556729"/>
              <a:ext cx="86366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4949443" y="2128157"/>
              <a:ext cx="686778" cy="369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 b="1" dirty="0">
                  <a:latin typeface="Arial" charset="0"/>
                </a:rPr>
                <a:t>sistem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239184" y="3284539"/>
            <a:ext cx="5664200" cy="1728787"/>
            <a:chOff x="179512" y="2708920"/>
            <a:chExt cx="4248472" cy="1800200"/>
          </a:xfrm>
        </p:grpSpPr>
        <p:grpSp>
          <p:nvGrpSpPr>
            <p:cNvPr id="16" name="Group 27"/>
            <p:cNvGrpSpPr>
              <a:grpSpLocks/>
            </p:cNvGrpSpPr>
            <p:nvPr/>
          </p:nvGrpSpPr>
          <p:grpSpPr bwMode="auto">
            <a:xfrm>
              <a:off x="323528" y="3212976"/>
              <a:ext cx="3723681" cy="951360"/>
              <a:chOff x="971600" y="2564904"/>
              <a:chExt cx="3723681" cy="951360"/>
            </a:xfrm>
          </p:grpSpPr>
          <p:grpSp>
            <p:nvGrpSpPr>
              <p:cNvPr id="27" name="Group 28"/>
              <p:cNvGrpSpPr>
                <a:grpSpLocks/>
              </p:cNvGrpSpPr>
              <p:nvPr/>
            </p:nvGrpSpPr>
            <p:grpSpPr bwMode="auto">
              <a:xfrm>
                <a:off x="971600" y="2627620"/>
                <a:ext cx="455929" cy="888644"/>
                <a:chOff x="1259632" y="1196752"/>
                <a:chExt cx="455929" cy="888644"/>
              </a:xfrm>
            </p:grpSpPr>
            <p:sp>
              <p:nvSpPr>
                <p:cNvPr id="31" name="TextBox 32"/>
                <p:cNvSpPr txBox="1">
                  <a:spLocks noChangeArrowheads="1"/>
                </p:cNvSpPr>
                <p:nvPr/>
              </p:nvSpPr>
              <p:spPr bwMode="auto">
                <a:xfrm>
                  <a:off x="1259632" y="1700808"/>
                  <a:ext cx="455929" cy="384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800" dirty="0">
                      <a:latin typeface="Arial" charset="0"/>
                    </a:rPr>
                    <a:t>giriş</a:t>
                  </a:r>
                </a:p>
              </p:txBody>
            </p:sp>
            <p:sp>
              <p:nvSpPr>
                <p:cNvPr id="32" name="TextBox 33"/>
                <p:cNvSpPr txBox="1">
                  <a:spLocks noChangeArrowheads="1"/>
                </p:cNvSpPr>
                <p:nvPr/>
              </p:nvSpPr>
              <p:spPr bwMode="auto">
                <a:xfrm>
                  <a:off x="1259632" y="1196752"/>
                  <a:ext cx="398216" cy="384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800" dirty="0">
                      <a:latin typeface="Arial" charset="0"/>
                    </a:rPr>
                    <a:t>u(t)</a:t>
                  </a:r>
                </a:p>
              </p:txBody>
            </p:sp>
          </p:grpSp>
          <p:grpSp>
            <p:nvGrpSpPr>
              <p:cNvPr id="28" name="Group 29"/>
              <p:cNvGrpSpPr>
                <a:grpSpLocks/>
              </p:cNvGrpSpPr>
              <p:nvPr/>
            </p:nvGrpSpPr>
            <p:grpSpPr bwMode="auto">
              <a:xfrm>
                <a:off x="4200877" y="2564904"/>
                <a:ext cx="494404" cy="897936"/>
                <a:chOff x="7009189" y="1115452"/>
                <a:chExt cx="494404" cy="897936"/>
              </a:xfrm>
            </p:grpSpPr>
            <p:sp>
              <p:nvSpPr>
                <p:cNvPr id="29" name="TextBox 30"/>
                <p:cNvSpPr txBox="1">
                  <a:spLocks noChangeArrowheads="1"/>
                </p:cNvSpPr>
                <p:nvPr/>
              </p:nvSpPr>
              <p:spPr bwMode="auto">
                <a:xfrm>
                  <a:off x="7009189" y="1628800"/>
                  <a:ext cx="494404" cy="384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800" dirty="0">
                      <a:latin typeface="Arial" charset="0"/>
                    </a:rPr>
                    <a:t>çıkış</a:t>
                  </a:r>
                </a:p>
              </p:txBody>
            </p:sp>
            <p:sp>
              <p:nvSpPr>
                <p:cNvPr id="30" name="TextBox 31"/>
                <p:cNvSpPr txBox="1">
                  <a:spLocks noChangeArrowheads="1"/>
                </p:cNvSpPr>
                <p:nvPr/>
              </p:nvSpPr>
              <p:spPr bwMode="auto">
                <a:xfrm>
                  <a:off x="7092280" y="1115452"/>
                  <a:ext cx="388598" cy="3845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800" dirty="0">
                      <a:latin typeface="Arial" charset="0"/>
                    </a:rPr>
                    <a:t>y(t)</a:t>
                  </a:r>
                </a:p>
              </p:txBody>
            </p:sp>
          </p:grpSp>
        </p:grpSp>
        <p:grpSp>
          <p:nvGrpSpPr>
            <p:cNvPr id="17" name="Group 34"/>
            <p:cNvGrpSpPr>
              <a:grpSpLocks/>
            </p:cNvGrpSpPr>
            <p:nvPr/>
          </p:nvGrpSpPr>
          <p:grpSpPr bwMode="auto">
            <a:xfrm>
              <a:off x="179512" y="2708920"/>
              <a:ext cx="4248472" cy="1800200"/>
              <a:chOff x="2267744" y="548680"/>
              <a:chExt cx="4248472" cy="18002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3131409" y="548680"/>
                <a:ext cx="2521141" cy="1800200"/>
              </a:xfrm>
              <a:prstGeom prst="rect">
                <a:avLst/>
              </a:prstGeom>
              <a:solidFill>
                <a:schemeClr val="tx1">
                  <a:alpha val="4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tr-TR" dirty="0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2267744" y="1557057"/>
                <a:ext cx="86366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5652551" y="1557057"/>
                <a:ext cx="86366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38"/>
              <p:cNvSpPr txBox="1">
                <a:spLocks noChangeArrowheads="1"/>
              </p:cNvSpPr>
              <p:nvPr/>
            </p:nvSpPr>
            <p:spPr bwMode="auto">
              <a:xfrm>
                <a:off x="4716016" y="1916832"/>
                <a:ext cx="638685" cy="384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800" dirty="0">
                    <a:latin typeface="Arial" charset="0"/>
                  </a:rPr>
                  <a:t>sistem</a:t>
                </a:r>
              </a:p>
            </p:txBody>
          </p:sp>
        </p:grpSp>
        <p:grpSp>
          <p:nvGrpSpPr>
            <p:cNvPr id="18" name="Group 39"/>
            <p:cNvGrpSpPr>
              <a:grpSpLocks/>
            </p:cNvGrpSpPr>
            <p:nvPr/>
          </p:nvGrpSpPr>
          <p:grpSpPr bwMode="auto">
            <a:xfrm>
              <a:off x="1331640" y="2924944"/>
              <a:ext cx="1503170" cy="1176676"/>
              <a:chOff x="3347864" y="2492896"/>
              <a:chExt cx="1503170" cy="1176676"/>
            </a:xfrm>
          </p:grpSpPr>
          <p:sp>
            <p:nvSpPr>
              <p:cNvPr id="19" name="TextBox 40"/>
              <p:cNvSpPr txBox="1">
                <a:spLocks noChangeArrowheads="1"/>
              </p:cNvSpPr>
              <p:nvPr/>
            </p:nvSpPr>
            <p:spPr bwMode="auto">
              <a:xfrm>
                <a:off x="3347864" y="3284984"/>
                <a:ext cx="1403375" cy="384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800" dirty="0">
                    <a:latin typeface="Arial" charset="0"/>
                  </a:rPr>
                  <a:t>y(t)=g(x(t),u(t),t) </a:t>
                </a:r>
              </a:p>
            </p:txBody>
          </p:sp>
          <p:grpSp>
            <p:nvGrpSpPr>
              <p:cNvPr id="20" name="Group 41"/>
              <p:cNvGrpSpPr>
                <a:grpSpLocks/>
              </p:cNvGrpSpPr>
              <p:nvPr/>
            </p:nvGrpSpPr>
            <p:grpSpPr bwMode="auto">
              <a:xfrm>
                <a:off x="3347864" y="2492896"/>
                <a:ext cx="1503170" cy="753339"/>
                <a:chOff x="5868144" y="3204265"/>
                <a:chExt cx="1503170" cy="753339"/>
              </a:xfrm>
            </p:grpSpPr>
            <p:sp>
              <p:nvSpPr>
                <p:cNvPr id="21" name="TextBox 42"/>
                <p:cNvSpPr txBox="1">
                  <a:spLocks noChangeArrowheads="1"/>
                </p:cNvSpPr>
                <p:nvPr/>
              </p:nvSpPr>
              <p:spPr bwMode="auto">
                <a:xfrm>
                  <a:off x="5868144" y="3573016"/>
                  <a:ext cx="1503170" cy="384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800" dirty="0">
                      <a:latin typeface="Arial" charset="0"/>
                    </a:rPr>
                    <a:t>x(t)=f(x(t),u(t),t,</a:t>
                  </a:r>
                  <a:r>
                    <a:rPr lang="el-GR" altLang="en-US" sz="1800" dirty="0">
                      <a:latin typeface="Arial" charset="0"/>
                    </a:rPr>
                    <a:t>α</a:t>
                  </a:r>
                  <a:r>
                    <a:rPr lang="tr-TR" altLang="en-US" sz="1800" dirty="0">
                      <a:latin typeface="Arial" charset="0"/>
                    </a:rPr>
                    <a:t>) </a:t>
                  </a:r>
                </a:p>
              </p:txBody>
            </p:sp>
            <p:sp>
              <p:nvSpPr>
                <p:cNvPr id="22" name="TextBox 43"/>
                <p:cNvSpPr txBox="1">
                  <a:spLocks noChangeArrowheads="1"/>
                </p:cNvSpPr>
                <p:nvPr/>
              </p:nvSpPr>
              <p:spPr bwMode="auto">
                <a:xfrm>
                  <a:off x="5871996" y="3204265"/>
                  <a:ext cx="223877" cy="6089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dirty="0">
                      <a:latin typeface="Arial" charset="0"/>
                    </a:rPr>
                    <a:t>.</a:t>
                  </a:r>
                </a:p>
              </p:txBody>
            </p:sp>
          </p:grpSp>
        </p:grp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1295400" y="5364163"/>
            <a:ext cx="307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2800" dirty="0">
                <a:latin typeface="+mn-lt"/>
              </a:rPr>
              <a:t>Ak kutu modeli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7696778" y="5373688"/>
            <a:ext cx="26881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2800" dirty="0">
                <a:latin typeface="+mn-lt"/>
              </a:rPr>
              <a:t>Kara kutu modeli</a:t>
            </a: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5235479" y="5952405"/>
            <a:ext cx="1727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tr-TR" altLang="en-US" sz="2800" dirty="0">
                <a:latin typeface="+mn-lt"/>
                <a:cs typeface="Arial" panose="020B0604020202020204" pitchFamily="34" charset="0"/>
              </a:rPr>
              <a:t>ANALİZ </a:t>
            </a:r>
            <a:r>
              <a:rPr lang="tr-TR" altLang="en-US" sz="2800" dirty="0">
                <a:solidFill>
                  <a:srgbClr val="00206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096000" y="3213101"/>
            <a:ext cx="5903384" cy="1871663"/>
            <a:chOff x="6096000" y="3213101"/>
            <a:chExt cx="5903384" cy="1871663"/>
          </a:xfrm>
        </p:grpSpPr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6096000" y="3213101"/>
              <a:ext cx="5903384" cy="1871663"/>
              <a:chOff x="179512" y="2708920"/>
              <a:chExt cx="4248472" cy="1800200"/>
            </a:xfrm>
          </p:grpSpPr>
          <p:grpSp>
            <p:nvGrpSpPr>
              <p:cNvPr id="34" name="Group 46"/>
              <p:cNvGrpSpPr>
                <a:grpSpLocks/>
              </p:cNvGrpSpPr>
              <p:nvPr/>
            </p:nvGrpSpPr>
            <p:grpSpPr bwMode="auto">
              <a:xfrm>
                <a:off x="323528" y="3212976"/>
                <a:ext cx="3703649" cy="922002"/>
                <a:chOff x="971600" y="2564904"/>
                <a:chExt cx="3703649" cy="922002"/>
              </a:xfrm>
            </p:grpSpPr>
            <p:grpSp>
              <p:nvGrpSpPr>
                <p:cNvPr id="45" name="Group 57"/>
                <p:cNvGrpSpPr>
                  <a:grpSpLocks/>
                </p:cNvGrpSpPr>
                <p:nvPr/>
              </p:nvGrpSpPr>
              <p:grpSpPr bwMode="auto">
                <a:xfrm>
                  <a:off x="971600" y="2627620"/>
                  <a:ext cx="437456" cy="859286"/>
                  <a:chOff x="1259632" y="1196752"/>
                  <a:chExt cx="437456" cy="859286"/>
                </a:xfrm>
              </p:grpSpPr>
              <p:sp>
                <p:nvSpPr>
                  <p:cNvPr id="49" name="TextBox 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9632" y="1700808"/>
                    <a:ext cx="437456" cy="3552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tr-TR" altLang="en-US" sz="1800" dirty="0">
                        <a:latin typeface="Arial" charset="0"/>
                      </a:rPr>
                      <a:t>giriş</a:t>
                    </a:r>
                  </a:p>
                </p:txBody>
              </p:sp>
              <p:sp>
                <p:nvSpPr>
                  <p:cNvPr id="50" name="Text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259632" y="1196752"/>
                    <a:ext cx="382082" cy="3552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tr-TR" altLang="en-US" sz="1800" dirty="0">
                        <a:latin typeface="Arial" charset="0"/>
                      </a:rPr>
                      <a:t>u(t)</a:t>
                    </a:r>
                  </a:p>
                </p:txBody>
              </p:sp>
            </p:grpSp>
            <p:grpSp>
              <p:nvGrpSpPr>
                <p:cNvPr id="46" name="Group 58"/>
                <p:cNvGrpSpPr>
                  <a:grpSpLocks/>
                </p:cNvGrpSpPr>
                <p:nvPr/>
              </p:nvGrpSpPr>
              <p:grpSpPr bwMode="auto">
                <a:xfrm>
                  <a:off x="4200877" y="2564904"/>
                  <a:ext cx="474372" cy="868578"/>
                  <a:chOff x="7009189" y="1115452"/>
                  <a:chExt cx="474372" cy="868578"/>
                </a:xfrm>
              </p:grpSpPr>
              <p:sp>
                <p:nvSpPr>
                  <p:cNvPr id="47" name="TextBox 5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09189" y="1628800"/>
                    <a:ext cx="474372" cy="3552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tr-TR" altLang="en-US" sz="1800" dirty="0">
                        <a:latin typeface="Arial" charset="0"/>
                      </a:rPr>
                      <a:t>çıkış</a:t>
                    </a:r>
                  </a:p>
                </p:txBody>
              </p:sp>
              <p:sp>
                <p:nvSpPr>
                  <p:cNvPr id="48" name="TextBox 6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92280" y="1115452"/>
                    <a:ext cx="372853" cy="3552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Font typeface="Arial" charset="0"/>
                      <a:buChar char="•"/>
                      <a:defRPr sz="3200">
                        <a:solidFill>
                          <a:schemeClr val="tx1"/>
                        </a:solidFill>
                        <a:latin typeface="Calibri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Font typeface="Arial" charset="0"/>
                      <a:buChar char="–"/>
                      <a:defRPr sz="2800">
                        <a:solidFill>
                          <a:schemeClr val="tx1"/>
                        </a:solidFill>
                        <a:latin typeface="Calibri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Font typeface="Arial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Font typeface="Arial" charset="0"/>
                      <a:buChar char="–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buChar char="»"/>
                      <a:defRPr sz="2000">
                        <a:solidFill>
                          <a:schemeClr val="tx1"/>
                        </a:solidFill>
                        <a:latin typeface="Calibri" pitchFamily="34" charset="0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tr-TR" altLang="en-US" sz="1800" dirty="0">
                        <a:latin typeface="Arial" charset="0"/>
                      </a:rPr>
                      <a:t>y(t)</a:t>
                    </a:r>
                  </a:p>
                </p:txBody>
              </p:sp>
            </p:grpSp>
          </p:grpSp>
          <p:grpSp>
            <p:nvGrpSpPr>
              <p:cNvPr id="35" name="Group 47"/>
              <p:cNvGrpSpPr>
                <a:grpSpLocks/>
              </p:cNvGrpSpPr>
              <p:nvPr/>
            </p:nvGrpSpPr>
            <p:grpSpPr bwMode="auto">
              <a:xfrm>
                <a:off x="179512" y="2708920"/>
                <a:ext cx="4248472" cy="1800200"/>
                <a:chOff x="2267744" y="548680"/>
                <a:chExt cx="4248472" cy="18002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3131453" y="548680"/>
                  <a:ext cx="2521054" cy="1800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tr-TR" dirty="0"/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2267744" y="1556425"/>
                  <a:ext cx="86370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5652507" y="1556425"/>
                  <a:ext cx="863709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56"/>
                <p:cNvSpPr txBox="1">
                  <a:spLocks noChangeArrowheads="1"/>
                </p:cNvSpPr>
                <p:nvPr/>
              </p:nvSpPr>
              <p:spPr bwMode="auto">
                <a:xfrm>
                  <a:off x="4895140" y="1969764"/>
                  <a:ext cx="612807" cy="355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charset="0"/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charset="0"/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charset="0"/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charset="0"/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800" dirty="0">
                      <a:solidFill>
                        <a:schemeClr val="bg2"/>
                      </a:solidFill>
                      <a:latin typeface="Arial" charset="0"/>
                    </a:rPr>
                    <a:t>sistem</a:t>
                  </a:r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>
              <a:off x="7649838" y="3309191"/>
              <a:ext cx="2699626" cy="1421976"/>
              <a:chOff x="4035972" y="1797941"/>
              <a:chExt cx="3331779" cy="1291166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8914" b="36084"/>
              <a:stretch/>
            </p:blipFill>
            <p:spPr>
              <a:xfrm>
                <a:off x="4035972" y="1798272"/>
                <a:ext cx="1713186" cy="1290835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6">
                <a:grayscl/>
              </a:blip>
              <a:srcRect l="21726" t="13112" r="22804" b="31464"/>
              <a:stretch/>
            </p:blipFill>
            <p:spPr>
              <a:xfrm>
                <a:off x="5749158" y="1797941"/>
                <a:ext cx="1618593" cy="1290835"/>
              </a:xfrm>
              <a:prstGeom prst="rect">
                <a:avLst/>
              </a:prstGeom>
            </p:spPr>
          </p:pic>
        </p:grpSp>
      </p:grp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3255818" y="6611779"/>
            <a:ext cx="89361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tr-TR" altLang="tr-TR" sz="1000" dirty="0">
                <a:latin typeface="+mn-lt"/>
                <a:cs typeface="Arial" charset="0"/>
              </a:rPr>
              <a:t>Banno v.d.</a:t>
            </a:r>
            <a:r>
              <a:rPr lang="en-GB" altLang="tr-TR" sz="1000" dirty="0">
                <a:latin typeface="+mn-lt"/>
                <a:cs typeface="Arial" charset="0"/>
              </a:rPr>
              <a:t>, </a:t>
            </a:r>
            <a:r>
              <a:rPr lang="en-GB" altLang="en-US" sz="1000" dirty="0">
                <a:latin typeface="+mn-lt"/>
                <a:cs typeface="Arial" charset="0"/>
              </a:rPr>
              <a:t>“</a:t>
            </a:r>
            <a:r>
              <a:rPr lang="en-US" altLang="ja-JP" sz="1000" dirty="0">
                <a:latin typeface="+mn-lt"/>
                <a:cs typeface="Arial" charset="0"/>
              </a:rPr>
              <a:t>Wisconsin Card Sorting Test scores and</a:t>
            </a:r>
            <a:r>
              <a:rPr lang="tr-TR" altLang="ja-JP" sz="1000" dirty="0">
                <a:latin typeface="+mn-lt"/>
                <a:cs typeface="Arial" charset="0"/>
              </a:rPr>
              <a:t> </a:t>
            </a:r>
            <a:r>
              <a:rPr lang="en-US" altLang="ja-JP" sz="1000" dirty="0">
                <a:latin typeface="+mn-lt"/>
                <a:cs typeface="Arial" charset="0"/>
              </a:rPr>
              <a:t>clinical and sociodemographic correlates</a:t>
            </a:r>
            <a:r>
              <a:rPr lang="tr-TR" altLang="ja-JP" sz="1000" dirty="0">
                <a:latin typeface="+mn-lt"/>
                <a:cs typeface="Arial" charset="0"/>
              </a:rPr>
              <a:t> </a:t>
            </a:r>
            <a:r>
              <a:rPr lang="en-US" altLang="ja-JP" sz="1000" dirty="0">
                <a:latin typeface="+mn-lt"/>
                <a:cs typeface="Arial" charset="0"/>
              </a:rPr>
              <a:t>in Schizophrenia: multiple logistic</a:t>
            </a:r>
            <a:r>
              <a:rPr lang="tr-TR" altLang="ja-JP" sz="1000" dirty="0">
                <a:latin typeface="+mn-lt"/>
                <a:cs typeface="Arial" charset="0"/>
              </a:rPr>
              <a:t> </a:t>
            </a:r>
            <a:r>
              <a:rPr lang="en-US" altLang="ja-JP" sz="1000" dirty="0">
                <a:latin typeface="+mn-lt"/>
                <a:cs typeface="Arial" charset="0"/>
              </a:rPr>
              <a:t>regression analysis</a:t>
            </a:r>
            <a:r>
              <a:rPr lang="en-GB" altLang="en-US" sz="1000" dirty="0">
                <a:latin typeface="+mn-lt"/>
                <a:cs typeface="Arial" charset="0"/>
              </a:rPr>
              <a:t>”</a:t>
            </a:r>
            <a:r>
              <a:rPr lang="en-GB" altLang="ja-JP" sz="1000" dirty="0">
                <a:latin typeface="+mn-lt"/>
                <a:cs typeface="Arial" charset="0"/>
              </a:rPr>
              <a:t>, </a:t>
            </a:r>
            <a:r>
              <a:rPr lang="tr-TR" altLang="ja-JP" sz="1000" dirty="0">
                <a:latin typeface="+mn-lt"/>
                <a:cs typeface="Arial" charset="0"/>
              </a:rPr>
              <a:t> BJM 2012</a:t>
            </a:r>
            <a:endParaRPr lang="en-GB" altLang="tr-TR" sz="1000" dirty="0"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6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ChangeArrowheads="1"/>
          </p:cNvSpPr>
          <p:nvPr/>
        </p:nvSpPr>
        <p:spPr bwMode="auto">
          <a:xfrm>
            <a:off x="2534279" y="22657"/>
            <a:ext cx="71911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dirty="0">
                <a:solidFill>
                  <a:srgbClr val="002060"/>
                </a:solidFill>
              </a:rPr>
              <a:t> </a:t>
            </a:r>
            <a:r>
              <a:rPr lang="tr-TR" altLang="en-US" b="1" dirty="0"/>
              <a:t>Beyine ilişkin modeller nasıl ele alınıyor?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219785" y="781907"/>
            <a:ext cx="3503084" cy="1871663"/>
            <a:chOff x="3275856" y="4941168"/>
            <a:chExt cx="2520280" cy="1800200"/>
          </a:xfrm>
        </p:grpSpPr>
        <p:sp>
          <p:nvSpPr>
            <p:cNvPr id="4" name="Rectangle 3"/>
            <p:cNvSpPr/>
            <p:nvPr/>
          </p:nvSpPr>
          <p:spPr>
            <a:xfrm>
              <a:off x="3275856" y="4941168"/>
              <a:ext cx="2520280" cy="1800200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tr-TR" dirty="0"/>
            </a:p>
          </p:txBody>
        </p:sp>
        <p:pic>
          <p:nvPicPr>
            <p:cNvPr id="5" name="Picture 4" descr="Image result for brain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15" r="8234" b="7941"/>
            <a:stretch>
              <a:fillRect/>
            </a:stretch>
          </p:blipFill>
          <p:spPr bwMode="auto">
            <a:xfrm>
              <a:off x="3419872" y="5017660"/>
              <a:ext cx="2187146" cy="1651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626426" y="2890507"/>
            <a:ext cx="4509656" cy="3967493"/>
            <a:chOff x="3605644" y="2890507"/>
            <a:chExt cx="4509656" cy="3967493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49" t="33420" r="60068" b="27991"/>
            <a:stretch/>
          </p:blipFill>
          <p:spPr bwMode="auto">
            <a:xfrm>
              <a:off x="3605644" y="2890507"/>
              <a:ext cx="4499264" cy="350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3664527" y="6457890"/>
              <a:ext cx="445077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1000" dirty="0">
                  <a:latin typeface="+mn-lt"/>
                  <a:cs typeface="Arial" charset="0"/>
                </a:rPr>
                <a:t>Atasoy v.d.</a:t>
              </a:r>
              <a:r>
                <a:rPr lang="en-GB" altLang="tr-TR" sz="1000" dirty="0">
                  <a:latin typeface="+mn-lt"/>
                  <a:cs typeface="Arial" charset="0"/>
                </a:rPr>
                <a:t>, </a:t>
              </a:r>
              <a:r>
                <a:rPr lang="en-GB" altLang="en-US" sz="1000" dirty="0">
                  <a:latin typeface="+mn-lt"/>
                  <a:cs typeface="Arial" charset="0"/>
                </a:rPr>
                <a:t>“</a:t>
              </a:r>
              <a:r>
                <a:rPr lang="en-US" altLang="ja-JP" sz="1000" dirty="0">
                  <a:latin typeface="+mn-lt"/>
                  <a:cs typeface="Arial" charset="0"/>
                </a:rPr>
                <a:t>Human brain networks function in</a:t>
              </a:r>
              <a:r>
                <a:rPr lang="tr-TR" altLang="ja-JP" sz="1000" dirty="0">
                  <a:latin typeface="+mn-lt"/>
                  <a:cs typeface="Arial" charset="0"/>
                </a:rPr>
                <a:t> </a:t>
              </a:r>
              <a:r>
                <a:rPr lang="en-US" altLang="ja-JP" sz="1000" dirty="0">
                  <a:latin typeface="+mn-lt"/>
                  <a:cs typeface="Arial" charset="0"/>
                </a:rPr>
                <a:t>connectome-specific</a:t>
              </a:r>
              <a:endParaRPr lang="tr-TR" altLang="ja-JP" sz="1000" dirty="0">
                <a:latin typeface="+mn-lt"/>
                <a:cs typeface="Arial" charset="0"/>
              </a:endParaRPr>
            </a:p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1000" dirty="0">
                  <a:latin typeface="+mn-lt"/>
                  <a:cs typeface="Arial" charset="0"/>
                </a:rPr>
                <a:t> harmonic waves</a:t>
              </a:r>
              <a:r>
                <a:rPr lang="en-GB" altLang="en-US" sz="1000" dirty="0">
                  <a:latin typeface="+mn-lt"/>
                  <a:cs typeface="Arial" charset="0"/>
                </a:rPr>
                <a:t>”</a:t>
              </a:r>
              <a:r>
                <a:rPr lang="en-GB" altLang="ja-JP" sz="1000" dirty="0">
                  <a:latin typeface="+mn-lt"/>
                  <a:cs typeface="Arial" charset="0"/>
                </a:rPr>
                <a:t>, </a:t>
              </a:r>
              <a:r>
                <a:rPr lang="tr-TR" altLang="ja-JP" sz="1000" dirty="0">
                  <a:latin typeface="+mn-lt"/>
                  <a:cs typeface="Arial" charset="0"/>
                </a:rPr>
                <a:t> Nature Communicatiıon ,2016</a:t>
              </a:r>
              <a:endParaRPr lang="en-GB" altLang="tr-TR" sz="1000" dirty="0">
                <a:latin typeface="+mn-lt"/>
                <a:cs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519544"/>
            <a:ext cx="3969328" cy="6338456"/>
            <a:chOff x="0" y="519544"/>
            <a:chExt cx="3969328" cy="6338456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519544"/>
              <a:ext cx="3241973" cy="5943593"/>
              <a:chOff x="0" y="665018"/>
              <a:chExt cx="3241973" cy="5943593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1" t="14848" r="28069" b="6213"/>
              <a:stretch/>
            </p:blipFill>
            <p:spPr bwMode="auto">
              <a:xfrm>
                <a:off x="0" y="665018"/>
                <a:ext cx="3106882" cy="3678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0" name="Group 9"/>
              <p:cNvGrpSpPr/>
              <p:nvPr/>
            </p:nvGrpSpPr>
            <p:grpSpPr>
              <a:xfrm>
                <a:off x="72744" y="4353788"/>
                <a:ext cx="3169229" cy="2254823"/>
                <a:chOff x="7471096" y="95672"/>
                <a:chExt cx="3564081" cy="2775032"/>
              </a:xfrm>
            </p:grpSpPr>
            <p:pic>
              <p:nvPicPr>
                <p:cNvPr id="11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53" t="55675" r="60454" b="34091"/>
                <a:stretch/>
              </p:blipFill>
              <p:spPr bwMode="auto">
                <a:xfrm>
                  <a:off x="7481487" y="578510"/>
                  <a:ext cx="3553690" cy="1263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521" t="40758" r="64450" b="55336"/>
                <a:stretch/>
              </p:blipFill>
              <p:spPr bwMode="auto">
                <a:xfrm>
                  <a:off x="8025205" y="95672"/>
                  <a:ext cx="2420470" cy="4821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74" t="45000" r="62841" b="46970"/>
                <a:stretch/>
              </p:blipFill>
              <p:spPr bwMode="auto">
                <a:xfrm>
                  <a:off x="7471096" y="1812826"/>
                  <a:ext cx="3532910" cy="10578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0" y="6457890"/>
              <a:ext cx="39693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tr-TR" altLang="tr-TR" sz="1000" dirty="0">
                  <a:latin typeface="+mn-lt"/>
                  <a:cs typeface="Arial" charset="0"/>
                </a:rPr>
                <a:t>Destexhe v.d.,</a:t>
              </a:r>
              <a:r>
                <a:rPr lang="en-GB" altLang="tr-TR" sz="1000" dirty="0">
                  <a:latin typeface="+mn-lt"/>
                  <a:cs typeface="Arial" charset="0"/>
                </a:rPr>
                <a:t> </a:t>
              </a:r>
              <a:r>
                <a:rPr lang="en-GB" altLang="en-US" sz="1000" dirty="0">
                  <a:latin typeface="+mn-lt"/>
                  <a:cs typeface="Arial" charset="0"/>
                </a:rPr>
                <a:t>“</a:t>
              </a:r>
              <a:r>
                <a:rPr lang="tr-TR" altLang="en-US" sz="1000" dirty="0">
                  <a:latin typeface="+mn-lt"/>
                  <a:cs typeface="Arial" charset="0"/>
                </a:rPr>
                <a:t>F</a:t>
              </a:r>
              <a:r>
                <a:rPr lang="en-US" altLang="ja-JP" sz="1000" dirty="0" err="1">
                  <a:latin typeface="+mn-lt"/>
                  <a:cs typeface="Arial" charset="0"/>
                </a:rPr>
                <a:t>luctuating</a:t>
              </a:r>
              <a:r>
                <a:rPr lang="en-US" altLang="ja-JP" sz="1000" dirty="0">
                  <a:latin typeface="+mn-lt"/>
                  <a:cs typeface="Arial" charset="0"/>
                </a:rPr>
                <a:t> synaptic </a:t>
              </a:r>
              <a:r>
                <a:rPr lang="en-US" altLang="ja-JP" sz="1000" dirty="0" err="1">
                  <a:latin typeface="+mn-lt"/>
                  <a:cs typeface="Arial" charset="0"/>
                </a:rPr>
                <a:t>conductances</a:t>
              </a:r>
              <a:r>
                <a:rPr lang="en-US" altLang="ja-JP" sz="1000" dirty="0">
                  <a:latin typeface="+mn-lt"/>
                  <a:cs typeface="Arial" charset="0"/>
                </a:rPr>
                <a:t> recreate in</a:t>
              </a:r>
              <a:r>
                <a:rPr lang="tr-TR" altLang="ja-JP" sz="1000" dirty="0">
                  <a:latin typeface="+mn-lt"/>
                  <a:cs typeface="Arial" charset="0"/>
                </a:rPr>
                <a:t> </a:t>
              </a:r>
              <a:r>
                <a:rPr lang="en-US" altLang="ja-JP" sz="1000" dirty="0">
                  <a:latin typeface="+mn-lt"/>
                  <a:cs typeface="Arial" charset="0"/>
                </a:rPr>
                <a:t>vivo-like </a:t>
              </a:r>
              <a:endParaRPr lang="tr-TR" altLang="ja-JP" sz="1000" dirty="0">
                <a:latin typeface="+mn-lt"/>
                <a:cs typeface="Arial" charset="0"/>
              </a:endParaRPr>
            </a:p>
            <a:p>
              <a:pPr marL="0" lvl="1" eaLnBrk="1" hangingPunct="1">
                <a:spcBef>
                  <a:spcPct val="0"/>
                </a:spcBef>
                <a:buFontTx/>
                <a:buNone/>
              </a:pPr>
              <a:r>
                <a:rPr lang="en-US" altLang="ja-JP" sz="1000" dirty="0">
                  <a:latin typeface="+mn-lt"/>
                  <a:cs typeface="Arial" charset="0"/>
                </a:rPr>
                <a:t>activity in neocortical neurons</a:t>
              </a:r>
              <a:r>
                <a:rPr lang="en-GB" altLang="en-US" sz="1000" dirty="0">
                  <a:latin typeface="+mn-lt"/>
                  <a:cs typeface="Arial" charset="0"/>
                </a:rPr>
                <a:t>”</a:t>
              </a:r>
              <a:r>
                <a:rPr lang="en-GB" altLang="ja-JP" sz="1000" dirty="0">
                  <a:latin typeface="+mn-lt"/>
                  <a:cs typeface="Arial" charset="0"/>
                </a:rPr>
                <a:t>, </a:t>
              </a:r>
              <a:r>
                <a:rPr lang="tr-TR" altLang="ja-JP" sz="1000" dirty="0">
                  <a:latin typeface="+mn-lt"/>
                  <a:cs typeface="Arial" charset="0"/>
                </a:rPr>
                <a:t>Neuroscience ,2001</a:t>
              </a:r>
              <a:endParaRPr lang="en-GB" altLang="tr-TR" sz="1000" dirty="0">
                <a:latin typeface="+mn-lt"/>
                <a:cs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917872" y="0"/>
            <a:ext cx="4274128" cy="6858000"/>
            <a:chOff x="7917872" y="0"/>
            <a:chExt cx="4274128" cy="6858000"/>
          </a:xfrm>
        </p:grpSpPr>
        <p:grpSp>
          <p:nvGrpSpPr>
            <p:cNvPr id="14" name="Group 13"/>
            <p:cNvGrpSpPr/>
            <p:nvPr/>
          </p:nvGrpSpPr>
          <p:grpSpPr>
            <a:xfrm>
              <a:off x="7917872" y="1163659"/>
              <a:ext cx="4274128" cy="5503841"/>
              <a:chOff x="7917872" y="1215614"/>
              <a:chExt cx="4274128" cy="5503841"/>
            </a:xfrm>
          </p:grpSpPr>
          <p:pic>
            <p:nvPicPr>
              <p:cNvPr id="4100" name="Picture 4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92" t="30172" r="8551" b="32576"/>
              <a:stretch/>
            </p:blipFill>
            <p:spPr bwMode="auto">
              <a:xfrm>
                <a:off x="8188036" y="1215614"/>
                <a:ext cx="4003964" cy="2431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76" t="19546" r="13410" b="15151"/>
              <a:stretch/>
            </p:blipFill>
            <p:spPr bwMode="auto">
              <a:xfrm>
                <a:off x="8194369" y="3647209"/>
                <a:ext cx="3997631" cy="2660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7917872" y="6319345"/>
                <a:ext cx="4166755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lvl="1"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tr-TR" sz="1000" dirty="0">
                    <a:latin typeface="+mn-lt"/>
                    <a:cs typeface="Arial" charset="0"/>
                  </a:rPr>
                  <a:t>Bechara v.d.</a:t>
                </a:r>
                <a:r>
                  <a:rPr lang="en-GB" altLang="tr-TR" sz="1000" dirty="0">
                    <a:latin typeface="+mn-lt"/>
                    <a:cs typeface="Arial" charset="0"/>
                  </a:rPr>
                  <a:t>, </a:t>
                </a:r>
                <a:r>
                  <a:rPr lang="en-GB" altLang="en-US" sz="1000" dirty="0">
                    <a:latin typeface="+mn-lt"/>
                    <a:cs typeface="Arial" charset="0"/>
                  </a:rPr>
                  <a:t>“</a:t>
                </a:r>
                <a:r>
                  <a:rPr lang="en-US" altLang="ja-JP" sz="1000" dirty="0">
                    <a:latin typeface="+mn-lt"/>
                    <a:cs typeface="Arial" charset="0"/>
                  </a:rPr>
                  <a:t>The Iowa Gambling Task and the somatic marker</a:t>
                </a:r>
              </a:p>
              <a:p>
                <a:pPr marL="0" lvl="1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ja-JP" sz="1000" dirty="0">
                    <a:latin typeface="+mn-lt"/>
                    <a:cs typeface="Arial" charset="0"/>
                  </a:rPr>
                  <a:t>hypothesis: some questions and answers</a:t>
                </a:r>
                <a:r>
                  <a:rPr lang="en-GB" altLang="en-US" sz="1000" dirty="0">
                    <a:latin typeface="+mn-lt"/>
                    <a:cs typeface="Arial" charset="0"/>
                  </a:rPr>
                  <a:t>”</a:t>
                </a:r>
                <a:r>
                  <a:rPr lang="en-GB" altLang="ja-JP" sz="1000" dirty="0">
                    <a:latin typeface="+mn-lt"/>
                    <a:cs typeface="Arial" charset="0"/>
                  </a:rPr>
                  <a:t>, </a:t>
                </a:r>
                <a:r>
                  <a:rPr lang="tr-TR" altLang="ja-JP" sz="1000" dirty="0">
                    <a:latin typeface="+mn-lt"/>
                    <a:cs typeface="Arial" charset="0"/>
                  </a:rPr>
                  <a:t> Trends inCognitive Science ,2005</a:t>
                </a:r>
                <a:endParaRPr lang="en-GB" altLang="tr-TR" sz="1000" dirty="0">
                  <a:latin typeface="+mn-lt"/>
                  <a:cs typeface="Arial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994072" y="0"/>
              <a:ext cx="4197928" cy="6858000"/>
              <a:chOff x="7994072" y="0"/>
              <a:chExt cx="4197928" cy="6858000"/>
            </a:xfrm>
          </p:grpSpPr>
          <p:pic>
            <p:nvPicPr>
              <p:cNvPr id="4102" name="Picture 6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85" t="16969" r="43920" b="48485"/>
              <a:stretch/>
            </p:blipFill>
            <p:spPr bwMode="auto">
              <a:xfrm>
                <a:off x="10262754" y="0"/>
                <a:ext cx="1929246" cy="11949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Box 21"/>
              <p:cNvSpPr txBox="1">
                <a:spLocks noChangeArrowheads="1"/>
              </p:cNvSpPr>
              <p:nvPr/>
            </p:nvSpPr>
            <p:spPr bwMode="auto">
              <a:xfrm>
                <a:off x="7994072" y="6611779"/>
                <a:ext cx="3179618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</a:defRPr>
                </a:lvl1pPr>
                <a:lvl2pPr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pPr marL="0" lvl="1"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tr-TR" sz="1000" dirty="0">
                    <a:latin typeface="+mn-lt"/>
                    <a:cs typeface="Arial" charset="0"/>
                  </a:rPr>
                  <a:t>Lin v.d.</a:t>
                </a:r>
                <a:r>
                  <a:rPr lang="en-GB" altLang="tr-TR" sz="1000" dirty="0">
                    <a:latin typeface="+mn-lt"/>
                    <a:cs typeface="Arial" charset="0"/>
                  </a:rPr>
                  <a:t>, </a:t>
                </a:r>
                <a:r>
                  <a:rPr lang="en-GB" altLang="en-US" sz="1000" dirty="0">
                    <a:latin typeface="+mn-lt"/>
                    <a:cs typeface="Arial" charset="0"/>
                  </a:rPr>
                  <a:t>“</a:t>
                </a:r>
                <a:r>
                  <a:rPr lang="en-US" altLang="ja-JP" sz="1000" dirty="0">
                    <a:latin typeface="+mn-lt"/>
                    <a:cs typeface="Arial" charset="0"/>
                  </a:rPr>
                  <a:t>Brain maps of Iowa gambling task</a:t>
                </a:r>
                <a:r>
                  <a:rPr lang="en-GB" altLang="en-US" sz="1000" dirty="0">
                    <a:latin typeface="+mn-lt"/>
                    <a:cs typeface="Arial" charset="0"/>
                  </a:rPr>
                  <a:t>”</a:t>
                </a:r>
                <a:r>
                  <a:rPr lang="en-GB" altLang="ja-JP" sz="1000" dirty="0">
                    <a:latin typeface="+mn-lt"/>
                    <a:cs typeface="Arial" charset="0"/>
                  </a:rPr>
                  <a:t>, </a:t>
                </a:r>
                <a:r>
                  <a:rPr lang="tr-TR" altLang="ja-JP" sz="1000" dirty="0">
                    <a:latin typeface="+mn-lt"/>
                    <a:cs typeface="Arial" charset="0"/>
                  </a:rPr>
                  <a:t> BMC,2008</a:t>
                </a:r>
                <a:endParaRPr lang="en-GB" altLang="tr-TR" sz="1000" dirty="0">
                  <a:latin typeface="+mn-lt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672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" t="8636" r="1392" b="72576"/>
          <a:stretch/>
        </p:blipFill>
        <p:spPr bwMode="auto">
          <a:xfrm>
            <a:off x="176645" y="394854"/>
            <a:ext cx="11762510" cy="128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t="35606" r="24233" b="6666"/>
          <a:stretch/>
        </p:blipFill>
        <p:spPr bwMode="auto">
          <a:xfrm>
            <a:off x="145473" y="1724892"/>
            <a:ext cx="4930690" cy="28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9" t="11970" r="12046" b="25000"/>
          <a:stretch/>
        </p:blipFill>
        <p:spPr bwMode="auto">
          <a:xfrm>
            <a:off x="5205846" y="2327565"/>
            <a:ext cx="6889174" cy="432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5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2" t="8996" r="20211" b="77189"/>
          <a:stretch/>
        </p:blipFill>
        <p:spPr bwMode="auto">
          <a:xfrm>
            <a:off x="0" y="5705872"/>
            <a:ext cx="12200055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457138" y="377375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Sizlere dinlediğiniz için teşekkürler.....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43874" y="1176554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Birlikte çalıştığımız için teşekkürler.....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25195" y="1921351"/>
            <a:ext cx="7897023" cy="3528206"/>
            <a:chOff x="4125195" y="2074157"/>
            <a:chExt cx="7897023" cy="3528206"/>
          </a:xfrm>
        </p:grpSpPr>
        <p:grpSp>
          <p:nvGrpSpPr>
            <p:cNvPr id="2" name="Group 1"/>
            <p:cNvGrpSpPr/>
            <p:nvPr/>
          </p:nvGrpSpPr>
          <p:grpSpPr>
            <a:xfrm>
              <a:off x="4125195" y="2074157"/>
              <a:ext cx="7897023" cy="3495370"/>
              <a:chOff x="2226134" y="1772816"/>
              <a:chExt cx="6917866" cy="357964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226134" y="1772816"/>
                <a:ext cx="6917866" cy="3127028"/>
                <a:chOff x="611560" y="3429000"/>
                <a:chExt cx="6917866" cy="3127028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611560" y="3429000"/>
                  <a:ext cx="6229926" cy="3096344"/>
                  <a:chOff x="611560" y="3429000"/>
                  <a:chExt cx="6229926" cy="3096344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611560" y="3933056"/>
                    <a:ext cx="6229926" cy="2592288"/>
                    <a:chOff x="214282" y="260402"/>
                    <a:chExt cx="6229926" cy="2592288"/>
                  </a:xfrm>
                </p:grpSpPr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214282" y="476672"/>
                      <a:ext cx="3357586" cy="2235050"/>
                      <a:chOff x="2706372" y="714620"/>
                      <a:chExt cx="6217022" cy="5379205"/>
                    </a:xfrm>
                  </p:grpSpPr>
                  <p:pic>
                    <p:nvPicPr>
                      <p:cNvPr id="47" name="Picture 2" descr="C:\Users\hasanozd\Desktop\toplu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6188" y="1286665"/>
                        <a:ext cx="4647206" cy="3213905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48" name="Picture 3" descr="C:\Users\hasanozd\Desktop\yk1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6372" y="714620"/>
                        <a:ext cx="1577594" cy="1568216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49" name="Picture 5" descr="C:\Users\hasanozd\Desktop\efe2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978" y="4180724"/>
                        <a:ext cx="1284692" cy="1913101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50" name="Picture 6" descr="C:\Users\hasanozd\Desktop\hasan2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8603" y="2101062"/>
                        <a:ext cx="1409085" cy="1857387"/>
                      </a:xfrm>
                      <a:prstGeom prst="rect">
                        <a:avLst/>
                      </a:prstGeom>
                      <a:noFill/>
                    </p:spPr>
                  </p:pic>
                  <p:pic>
                    <p:nvPicPr>
                      <p:cNvPr id="51" name="Picture 7" descr="C:\Users\hasanozd\Desktop\nikolay2.gif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 cstate="print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321" y="3660809"/>
                        <a:ext cx="1698477" cy="2000264"/>
                      </a:xfrm>
                      <a:prstGeom prst="rect">
                        <a:avLst/>
                      </a:prstGeom>
                      <a:noFill/>
                    </p:spPr>
                  </p:pic>
                </p:grpSp>
                <p:pic>
                  <p:nvPicPr>
                    <p:cNvPr id="39" name="Picture 2"/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03848" y="620688"/>
                      <a:ext cx="2448272" cy="1512168"/>
                    </a:xfrm>
                    <a:prstGeom prst="ellipse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0" name="Picture 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/>
                    <a:srcRect/>
                    <a:stretch>
                      <a:fillRect/>
                    </a:stretch>
                  </p:blipFill>
                  <p:spPr bwMode="auto">
                    <a:xfrm>
                      <a:off x="1979712" y="1916832"/>
                      <a:ext cx="864096" cy="836707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1" name="Picture 6" descr="51526_Gulay_ B_K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/>
                    <a:srcRect/>
                    <a:stretch>
                      <a:fillRect/>
                    </a:stretch>
                  </p:blipFill>
                  <p:spPr bwMode="auto">
                    <a:xfrm>
                      <a:off x="2915816" y="1988840"/>
                      <a:ext cx="720080" cy="840093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2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/>
                    <a:srcRect/>
                    <a:stretch>
                      <a:fillRect/>
                    </a:stretch>
                  </p:blipFill>
                  <p:spPr bwMode="auto">
                    <a:xfrm>
                      <a:off x="3635896" y="1844824"/>
                      <a:ext cx="936104" cy="979063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3" name="Picture 32" descr="Fot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/>
                    <a:srcRect/>
                    <a:stretch>
                      <a:fillRect/>
                    </a:stretch>
                  </p:blipFill>
                  <p:spPr bwMode="auto">
                    <a:xfrm>
                      <a:off x="4572000" y="1916832"/>
                      <a:ext cx="1002381" cy="935858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4" name="Picture 31" descr="sedeem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/>
                    <a:srcRect b="20010"/>
                    <a:stretch>
                      <a:fillRect/>
                    </a:stretch>
                  </p:blipFill>
                  <p:spPr bwMode="auto">
                    <a:xfrm>
                      <a:off x="5364088" y="1775388"/>
                      <a:ext cx="1008112" cy="1005540"/>
                    </a:xfrm>
                    <a:prstGeom prst="ellipse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5" name="Picture 2" descr="http://www.ehb.itu.edu.tr/images/userphotos/metinhuner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42874" y="260402"/>
                      <a:ext cx="792088" cy="953190"/>
                    </a:xfrm>
                    <a:prstGeom prst="ellipse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6" name="Picture 2" descr="http://www.ehb.itu.edu.tr/images/userphotos/karabacak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52120" y="1124744"/>
                      <a:ext cx="792088" cy="950506"/>
                    </a:xfrm>
                    <a:prstGeom prst="ellipse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31" name="Picture 2" descr="Image result for mustafa yasir"/>
                  <p:cNvPicPr>
                    <a:picLocks noChangeAspect="1" noChangeArrowheads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87624" y="3573016"/>
                    <a:ext cx="936104" cy="936103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2" name="Picture 4" descr="Image result for ahmet bacaksız, itü"/>
                  <p:cNvPicPr>
                    <a:picLocks noChangeAspect="1" noChangeArrowheads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07704" y="3573016"/>
                    <a:ext cx="702078" cy="936104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" name="Picture 6" descr="Image result for ayça kepçe"/>
                  <p:cNvPicPr>
                    <a:picLocks noChangeAspect="1" noChangeArrowheads="1"/>
                  </p:cNvPicPr>
                  <p:nvPr/>
                </p:nvPicPr>
                <p:blipFill>
                  <a:blip r:embed="rId1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83768" y="3429000"/>
                    <a:ext cx="936104" cy="1087496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1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225" t="32030" r="31615" b="8490"/>
                  <a:stretch/>
                </p:blipFill>
                <p:spPr bwMode="auto">
                  <a:xfrm>
                    <a:off x="3275856" y="3501008"/>
                    <a:ext cx="936104" cy="1028043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5" name="Picture 14"/>
                  <p:cNvPicPr>
                    <a:picLocks noChangeAspect="1" noChangeArrowheads="1"/>
                  </p:cNvPicPr>
                  <p:nvPr/>
                </p:nvPicPr>
                <p:blipFill>
                  <a:blip r:embed="rId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95936" y="3501008"/>
                    <a:ext cx="1008112" cy="10081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6" name="Picture 15"/>
                  <p:cNvPicPr>
                    <a:picLocks noChangeAspect="1" noChangeArrowheads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716016" y="3429000"/>
                    <a:ext cx="792088" cy="1020114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" name="Picture 16"/>
                  <p:cNvPicPr>
                    <a:picLocks noChangeAspect="1" noChangeArrowheads="1"/>
                  </p:cNvPicPr>
                  <p:nvPr/>
                </p:nvPicPr>
                <p:blipFill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92080" y="3501008"/>
                    <a:ext cx="1008112" cy="1008112"/>
                  </a:xfrm>
                  <a:prstGeom prst="ellipse">
                    <a:avLst/>
                  </a:prstGeom>
                  <a:ln>
                    <a:noFill/>
                  </a:ln>
                  <a:effectLst>
                    <a:softEdge rad="112500"/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29" name="Picture 19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16216" y="5517232"/>
                  <a:ext cx="1013210" cy="1038796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146" name="Picture 2"/>
              <p:cNvPicPr>
                <a:picLocks noChangeAspect="1" noChangeArrowheads="1"/>
              </p:cNvPicPr>
              <p:nvPr/>
            </p:nvPicPr>
            <p:blipFill rotWithShape="1"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594" t="3901" b="37180"/>
              <a:stretch/>
            </p:blipFill>
            <p:spPr bwMode="auto">
              <a:xfrm>
                <a:off x="7092280" y="4725144"/>
                <a:ext cx="772364" cy="627321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83" t="20366" r="20155" b="12456"/>
              <a:stretch/>
            </p:blipFill>
            <p:spPr bwMode="auto">
              <a:xfrm rot="1838971">
                <a:off x="6342302" y="4653104"/>
                <a:ext cx="743392" cy="651426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915785" y="4867712"/>
              <a:ext cx="904200" cy="734651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chemeClr val="bg1">
                  <a:alpha val="22000"/>
                </a:schemeClr>
              </a:outerShdw>
              <a:softEdge rad="0"/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51040" y="4702836"/>
            <a:ext cx="887664" cy="8876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003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33" y="2336798"/>
            <a:ext cx="4528500" cy="3722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16" y="2078181"/>
            <a:ext cx="6363855" cy="439651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58617" y="1406809"/>
            <a:ext cx="6363855" cy="5058645"/>
            <a:chOff x="221672" y="150664"/>
            <a:chExt cx="6363855" cy="5058645"/>
          </a:xfrm>
        </p:grpSpPr>
        <p:sp>
          <p:nvSpPr>
            <p:cNvPr id="2" name="TextBox 1"/>
            <p:cNvSpPr txBox="1"/>
            <p:nvPr/>
          </p:nvSpPr>
          <p:spPr>
            <a:xfrm flipH="1">
              <a:off x="1754446" y="150664"/>
              <a:ext cx="21063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800" b="1" dirty="0"/>
                <a:t>Matematik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11239" r="34864" b="8928"/>
            <a:stretch/>
          </p:blipFill>
          <p:spPr>
            <a:xfrm>
              <a:off x="221672" y="822036"/>
              <a:ext cx="6363855" cy="438727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527634" y="1330035"/>
            <a:ext cx="4451928" cy="4729018"/>
            <a:chOff x="7490690" y="147781"/>
            <a:chExt cx="4451928" cy="4729018"/>
          </a:xfrm>
        </p:grpSpPr>
        <p:sp>
          <p:nvSpPr>
            <p:cNvPr id="3" name="TextBox 2"/>
            <p:cNvSpPr txBox="1"/>
            <p:nvPr/>
          </p:nvSpPr>
          <p:spPr>
            <a:xfrm flipH="1">
              <a:off x="8593973" y="147781"/>
              <a:ext cx="21063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800" b="1" dirty="0"/>
                <a:t>Hesaplama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t="11526" r="51294" b="16078"/>
            <a:stretch/>
          </p:blipFill>
          <p:spPr>
            <a:xfrm>
              <a:off x="7490690" y="1154545"/>
              <a:ext cx="4451928" cy="3722254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703782" y="147782"/>
            <a:ext cx="467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/>
              <a:t>Önce Biraz Açıklama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10763" y="6474691"/>
            <a:ext cx="3962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https://www.mdpi.com/2073-4441/12/5/1500/htm</a:t>
            </a:r>
          </a:p>
        </p:txBody>
      </p:sp>
    </p:spTree>
    <p:extLst>
      <p:ext uri="{BB962C8B-B14F-4D97-AF65-F5344CB8AC3E}">
        <p14:creationId xmlns:p14="http://schemas.microsoft.com/office/powerpoint/2010/main" val="20503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49274" y="460968"/>
            <a:ext cx="9694408" cy="5771087"/>
            <a:chOff x="1549274" y="460968"/>
            <a:chExt cx="9694408" cy="57710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6857" t="22986" r="41345" b="25119"/>
            <a:stretch/>
          </p:blipFill>
          <p:spPr>
            <a:xfrm>
              <a:off x="1549274" y="460968"/>
              <a:ext cx="9694408" cy="54633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760223" y="5924278"/>
              <a:ext cx="38722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1400" dirty="0"/>
                <a:t>https://www.youtube.com/watch?v=OmJ-4B-mS-Y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4248512" y="6331529"/>
            <a:ext cx="4895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/>
              <a:t>https://www.youtube.com/watch?v=Ip67PQv5eXs</a:t>
            </a:r>
          </a:p>
        </p:txBody>
      </p:sp>
    </p:spTree>
    <p:extLst>
      <p:ext uri="{BB962C8B-B14F-4D97-AF65-F5344CB8AC3E}">
        <p14:creationId xmlns:p14="http://schemas.microsoft.com/office/powerpoint/2010/main" val="152547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878" b="5460"/>
          <a:stretch/>
        </p:blipFill>
        <p:spPr>
          <a:xfrm>
            <a:off x="643337" y="1081335"/>
            <a:ext cx="11165305" cy="55056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3965" y="184727"/>
            <a:ext cx="7490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/>
              <a:t>Hesaplamalı Psikiyatrinin Dartmouth Okulu mu? </a:t>
            </a:r>
          </a:p>
        </p:txBody>
      </p:sp>
    </p:spTree>
    <p:extLst>
      <p:ext uri="{BB962C8B-B14F-4D97-AF65-F5344CB8AC3E}">
        <p14:creationId xmlns:p14="http://schemas.microsoft.com/office/powerpoint/2010/main" val="13253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8057" y="166256"/>
            <a:ext cx="7858415" cy="3528289"/>
            <a:chOff x="-90633" y="323274"/>
            <a:chExt cx="6823940" cy="29177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44985" t="20105" r="4687" b="25922"/>
            <a:stretch/>
          </p:blipFill>
          <p:spPr>
            <a:xfrm>
              <a:off x="1911926" y="323274"/>
              <a:ext cx="4821381" cy="290844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0633" y="323274"/>
              <a:ext cx="2002559" cy="2917707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0" y="6550223"/>
            <a:ext cx="5347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/>
              <a:t>https://www.nature.com/articles/nature.2016.20893.pdf?origin=ppub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10261" y="3140364"/>
            <a:ext cx="4614175" cy="334356"/>
            <a:chOff x="2710261" y="3140364"/>
            <a:chExt cx="4614175" cy="334356"/>
          </a:xfrm>
        </p:grpSpPr>
        <p:sp>
          <p:nvSpPr>
            <p:cNvPr id="6" name="Rounded Rectangle 5"/>
            <p:cNvSpPr/>
            <p:nvPr/>
          </p:nvSpPr>
          <p:spPr>
            <a:xfrm>
              <a:off x="5551055" y="3140364"/>
              <a:ext cx="1773381" cy="147781"/>
            </a:xfrm>
            <a:prstGeom prst="roundRect">
              <a:avLst/>
            </a:prstGeom>
            <a:solidFill>
              <a:schemeClr val="accent1">
                <a:alpha val="4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710261" y="3288145"/>
              <a:ext cx="2501819" cy="186575"/>
            </a:xfrm>
            <a:prstGeom prst="roundRect">
              <a:avLst/>
            </a:prstGeom>
            <a:solidFill>
              <a:schemeClr val="accent1">
                <a:alpha val="4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6936" t="24805" r="23291" b="22255"/>
          <a:stretch/>
        </p:blipFill>
        <p:spPr>
          <a:xfrm>
            <a:off x="4651674" y="2019643"/>
            <a:ext cx="7221729" cy="39239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7849" t="37212" r="23644" b="5984"/>
          <a:stretch/>
        </p:blipFill>
        <p:spPr>
          <a:xfrm>
            <a:off x="4145555" y="1268091"/>
            <a:ext cx="8001833" cy="527093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277359" y="2113280"/>
            <a:ext cx="7596044" cy="528321"/>
            <a:chOff x="4277359" y="2113280"/>
            <a:chExt cx="7596044" cy="528321"/>
          </a:xfrm>
        </p:grpSpPr>
        <p:sp>
          <p:nvSpPr>
            <p:cNvPr id="11" name="Rounded Rectangle 10"/>
            <p:cNvSpPr/>
            <p:nvPr/>
          </p:nvSpPr>
          <p:spPr>
            <a:xfrm>
              <a:off x="5272567" y="2113280"/>
              <a:ext cx="6600836" cy="256176"/>
            </a:xfrm>
            <a:prstGeom prst="round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277359" y="2390455"/>
              <a:ext cx="2317715" cy="251146"/>
            </a:xfrm>
            <a:prstGeom prst="roundRect">
              <a:avLst/>
            </a:prstGeom>
            <a:solidFill>
              <a:schemeClr val="accent1">
                <a:alpha val="2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77359" y="2842202"/>
            <a:ext cx="7596044" cy="815398"/>
            <a:chOff x="4277359" y="2842202"/>
            <a:chExt cx="7596044" cy="815398"/>
          </a:xfrm>
        </p:grpSpPr>
        <p:sp>
          <p:nvSpPr>
            <p:cNvPr id="14" name="Rounded Rectangle 13"/>
            <p:cNvSpPr/>
            <p:nvPr/>
          </p:nvSpPr>
          <p:spPr>
            <a:xfrm>
              <a:off x="5996156" y="2842202"/>
              <a:ext cx="5877247" cy="279689"/>
            </a:xfrm>
            <a:prstGeom prst="round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77359" y="3142890"/>
              <a:ext cx="7596044" cy="250263"/>
            </a:xfrm>
            <a:prstGeom prst="round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277360" y="3414928"/>
              <a:ext cx="6418350" cy="242672"/>
            </a:xfrm>
            <a:prstGeom prst="round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77359" y="4888001"/>
            <a:ext cx="7596044" cy="815397"/>
            <a:chOff x="4277359" y="2842203"/>
            <a:chExt cx="7596044" cy="815397"/>
          </a:xfrm>
        </p:grpSpPr>
        <p:sp>
          <p:nvSpPr>
            <p:cNvPr id="19" name="Rounded Rectangle 18"/>
            <p:cNvSpPr/>
            <p:nvPr/>
          </p:nvSpPr>
          <p:spPr>
            <a:xfrm>
              <a:off x="8349673" y="2842203"/>
              <a:ext cx="3523730" cy="274944"/>
            </a:xfrm>
            <a:prstGeom prst="round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277359" y="3142890"/>
              <a:ext cx="7596044" cy="250263"/>
            </a:xfrm>
            <a:prstGeom prst="round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277359" y="3414928"/>
              <a:ext cx="7596043" cy="242672"/>
            </a:xfrm>
            <a:prstGeom prst="roundRect">
              <a:avLst/>
            </a:prstGeom>
            <a:solidFill>
              <a:schemeClr val="accent1">
                <a:alpha val="2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6161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356577" y="543304"/>
            <a:ext cx="2687638" cy="4470567"/>
            <a:chOff x="358703" y="202623"/>
            <a:chExt cx="2687638" cy="447056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03" y="202623"/>
              <a:ext cx="2687638" cy="401692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30037" y="4303858"/>
              <a:ext cx="932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2017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05281" y="1481409"/>
            <a:ext cx="2663393" cy="4386253"/>
            <a:chOff x="3257117" y="1098550"/>
            <a:chExt cx="2663393" cy="438625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117" y="1098550"/>
              <a:ext cx="2663393" cy="401692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122377" y="5115471"/>
              <a:ext cx="932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2017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990588" y="2328755"/>
            <a:ext cx="2663393" cy="4520241"/>
            <a:chOff x="6342063" y="1735798"/>
            <a:chExt cx="2663393" cy="45202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2063" y="1735798"/>
              <a:ext cx="2663393" cy="401692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59723" y="5886707"/>
              <a:ext cx="932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2021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25988" y="103270"/>
            <a:ext cx="2663393" cy="4450970"/>
            <a:chOff x="9528607" y="137906"/>
            <a:chExt cx="2663393" cy="445097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8607" y="137906"/>
              <a:ext cx="2663393" cy="401692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615541" y="4219544"/>
              <a:ext cx="932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/>
                <a:t>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80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929" y="782467"/>
            <a:ext cx="8337634" cy="57677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799" y="6550223"/>
            <a:ext cx="9356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/>
              <a:t>https://www.freud.org.uk/about-us/the-house/sigmund-freuds-famous-psychoanalytic-couch/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74836" y="74313"/>
            <a:ext cx="406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Freud’un Koltuğu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130" t="14242" r="30357" b="33463"/>
          <a:stretch/>
        </p:blipFill>
        <p:spPr>
          <a:xfrm>
            <a:off x="4590472" y="2521526"/>
            <a:ext cx="1616364" cy="1394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90472" y="2512288"/>
            <a:ext cx="1711456" cy="1403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72" y="2508000"/>
            <a:ext cx="1719644" cy="140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5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4" y="3486971"/>
            <a:ext cx="4701302" cy="327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7"/>
          <p:cNvSpPr txBox="1">
            <a:spLocks noChangeArrowheads="1"/>
          </p:cNvSpPr>
          <p:nvPr/>
        </p:nvSpPr>
        <p:spPr bwMode="auto">
          <a:xfrm>
            <a:off x="3110606" y="-121582"/>
            <a:ext cx="6192688" cy="78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tr-TR" altLang="tr-TR" sz="2800" b="1" dirty="0">
                <a:latin typeface="+mn-lt"/>
              </a:rPr>
              <a:t>Matematik Dilini Ne Kadar Anlıyoruz?</a:t>
            </a:r>
          </a:p>
        </p:txBody>
      </p:sp>
      <p:sp>
        <p:nvSpPr>
          <p:cNvPr id="2" name="Rectangle 1"/>
          <p:cNvSpPr/>
          <p:nvPr/>
        </p:nvSpPr>
        <p:spPr>
          <a:xfrm>
            <a:off x="5375920" y="6611780"/>
            <a:ext cx="52028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000" dirty="0"/>
              <a:t>http://erenow.com/common/sapiensbriefhistory/sapiensbriefhistory.files/image026.jpg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4681728" y="620688"/>
            <a:ext cx="7510272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Arial" pitchFamily="34" charset="0"/>
                <a:cs typeface="Arial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tr-TR" altLang="tr-TR" sz="2000" dirty="0">
                <a:latin typeface="+mn-lt"/>
              </a:rPr>
              <a:t>Görelilik teorisine göre kütlenin yerçekiminin etkisindeyken hızlanmasını açıklayan bir denklem. ... Nadir istisnalar olmakla birlikte insan beyni görelilik veya kuantum mekaniği gibi konuları düşünmek için yeterli değildir; fizikçiler bunu başarırlar çünkü normal insan düşünme biçimini bir kenara koymayı ve </a:t>
            </a:r>
            <a:r>
              <a:rPr lang="tr-TR" altLang="tr-TR" sz="2000" dirty="0">
                <a:solidFill>
                  <a:srgbClr val="C00000"/>
                </a:solidFill>
                <a:latin typeface="+mn-lt"/>
              </a:rPr>
              <a:t>çeşitli veri işleme programlarınında yardımıyla başka türlü düşünmeyi öğrenirler. Düşünme süreçlerinin en kritik bölümleri kafalarında değil bilgisayalarda veya sınıflardaki kara tahtalarda gerçekleşir.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tr-TR" altLang="tr-TR" sz="1000" dirty="0">
              <a:solidFill>
                <a:srgbClr val="C00000"/>
              </a:solidFill>
              <a:latin typeface="+mn-lt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tr-TR" altLang="tr-TR" sz="1600" i="1" dirty="0">
                <a:latin typeface="+mn-lt"/>
              </a:rPr>
              <a:t>Y. N. Harari, Hayvanlardan Tanrılara Sapiens, Kolektif 5. Baskı, sf. 138 </a:t>
            </a:r>
            <a:endParaRPr lang="en-GB" altLang="tr-TR" sz="1600" i="1" dirty="0">
              <a:latin typeface="+mn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30278" r="53490" b="23982"/>
          <a:stretch/>
        </p:blipFill>
        <p:spPr bwMode="auto">
          <a:xfrm>
            <a:off x="2553745" y="668837"/>
            <a:ext cx="201622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08" y="668837"/>
            <a:ext cx="172819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8308" y="2378036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002060"/>
                </a:solidFill>
                <a:latin typeface="Comic Sans MS" panose="030F0702030302020204" pitchFamily="66" charset="0"/>
              </a:rPr>
              <a:t>1976-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8813" y="26783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002060"/>
                </a:solidFill>
                <a:latin typeface="Comic Sans MS" panose="030F0702030302020204" pitchFamily="66" charset="0"/>
              </a:rPr>
              <a:t>Tarihçi, yazar</a:t>
            </a: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auto">
          <a:xfrm>
            <a:off x="5242560" y="3575343"/>
            <a:ext cx="7061199" cy="78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tr-TR" altLang="tr-TR" sz="2800" b="1" dirty="0">
                <a:latin typeface="+mn-lt"/>
              </a:rPr>
              <a:t>Matematik ile </a:t>
            </a:r>
            <a:r>
              <a:rPr lang="tr-TR" altLang="tr-TR" sz="2800" b="1" dirty="0" err="1">
                <a:latin typeface="+mn-lt"/>
              </a:rPr>
              <a:t>Herşeyi</a:t>
            </a:r>
            <a:r>
              <a:rPr lang="tr-TR" altLang="tr-TR" sz="2800" b="1" dirty="0">
                <a:latin typeface="+mn-lt"/>
              </a:rPr>
              <a:t> İfade Edebilir miyiz?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4294468"/>
            <a:ext cx="1591040" cy="2427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01651" y="4668294"/>
            <a:ext cx="5435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>
                <a:latin typeface="Arial" panose="020B0604020202020204" pitchFamily="34" charset="0"/>
                <a:cs typeface="Arial" panose="020B0604020202020204" pitchFamily="34" charset="0"/>
              </a:rPr>
              <a:t>Sf. 124</a:t>
            </a:r>
          </a:p>
          <a:p>
            <a:pPr algn="just"/>
            <a:r>
              <a:rPr lang="tr-TR" sz="2000" dirty="0">
                <a:cs typeface="Arial" panose="020B0604020202020204" pitchFamily="34" charset="0"/>
              </a:rPr>
              <a:t>Günümüzdeki genel kanı organizmaların algoritmalar olarak ele alınabileceği ve algoritmaların da matematik formülleri olarak ifade edilebileceğidir. </a:t>
            </a:r>
          </a:p>
        </p:txBody>
      </p:sp>
    </p:spTree>
    <p:extLst>
      <p:ext uri="{BB962C8B-B14F-4D97-AF65-F5344CB8AC3E}">
        <p14:creationId xmlns:p14="http://schemas.microsoft.com/office/powerpoint/2010/main" val="34656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250000"/>
                    </a14:imgEffect>
                    <a14:imgEffect>
                      <a14:brightnessContrast bright="14000" contras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5999" y="766296"/>
            <a:ext cx="4669492" cy="20144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29605" y="6532822"/>
            <a:ext cx="4203405" cy="381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Cemal</a:t>
            </a:r>
            <a:r>
              <a:rPr lang="en-US" sz="1000" dirty="0"/>
              <a:t> </a:t>
            </a:r>
            <a:r>
              <a:rPr lang="en-US" sz="1000" dirty="0" err="1"/>
              <a:t>Yıldırım</a:t>
            </a:r>
            <a:r>
              <a:rPr lang="en-US" sz="1000" dirty="0"/>
              <a:t> </a:t>
            </a:r>
            <a:r>
              <a:rPr lang="en-US" sz="1000" dirty="0" err="1"/>
              <a:t>Bilim</a:t>
            </a:r>
            <a:r>
              <a:rPr lang="en-US" sz="1000" dirty="0"/>
              <a:t> </a:t>
            </a:r>
            <a:r>
              <a:rPr lang="en-US" sz="1000" dirty="0" err="1"/>
              <a:t>felsefesi</a:t>
            </a:r>
            <a:r>
              <a:rPr lang="en-US" sz="1000" dirty="0"/>
              <a:t> </a:t>
            </a:r>
            <a:r>
              <a:rPr lang="en-US" sz="1000" dirty="0" err="1"/>
              <a:t>Remzi</a:t>
            </a:r>
            <a:r>
              <a:rPr lang="en-US" sz="1000" dirty="0"/>
              <a:t> </a:t>
            </a:r>
            <a:r>
              <a:rPr lang="en-US" sz="1000" dirty="0" err="1"/>
              <a:t>Kitapevi</a:t>
            </a:r>
            <a:r>
              <a:rPr lang="en-US" sz="1000" dirty="0"/>
              <a:t> 10. </a:t>
            </a:r>
            <a:r>
              <a:rPr lang="en-US" sz="1000" dirty="0" err="1"/>
              <a:t>basım</a:t>
            </a:r>
            <a:r>
              <a:rPr lang="en-US" sz="1000" dirty="0"/>
              <a:t> sf. 15-22,  sf.24-25</a:t>
            </a:r>
            <a:r>
              <a:rPr lang="en-US" dirty="0"/>
              <a:t>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857364" y="0"/>
            <a:ext cx="8229600" cy="692696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tr-TR" sz="2800" b="1" dirty="0">
                <a:latin typeface="+mn-lt"/>
              </a:rPr>
              <a:t>Matematik: Doğanın Kitabının Dili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373" y="474688"/>
            <a:ext cx="2952328" cy="3352368"/>
            <a:chOff x="107504" y="836712"/>
            <a:chExt cx="2952328" cy="3352368"/>
          </a:xfrm>
        </p:grpSpPr>
        <p:pic>
          <p:nvPicPr>
            <p:cNvPr id="6" name="Picture 2" descr="File:Félix Parra - Galileo Demonstrating the New Astronomical Theories at the University of Padua - Google Art Projec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836712"/>
              <a:ext cx="2952328" cy="2667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539552" y="3481194"/>
              <a:ext cx="16770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tr-TR" sz="2000" dirty="0"/>
                <a:t>Galileo Galilei </a:t>
              </a:r>
            </a:p>
            <a:p>
              <a:pPr algn="ctr"/>
              <a:r>
                <a:rPr lang="tr-TR" sz="2000" dirty="0"/>
                <a:t>1564-1642</a:t>
              </a:r>
              <a:endParaRPr lang="en-GB" sz="20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6652856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100" dirty="0"/>
              <a:t>http://www.geo.de/GEOlino/mensch/weltveraenderer-galileo-galilei-71881.html?t=img&amp;p=1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65042" y="665285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100" dirty="0"/>
              <a:t>http://holykaw.alltop.com/10-strange-facts-about-isaac-newton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16862" y="4560627"/>
            <a:ext cx="6494190" cy="2103709"/>
            <a:chOff x="438238" y="931542"/>
            <a:chExt cx="6494190" cy="2214063"/>
          </a:xfrm>
        </p:grpSpPr>
        <p:grpSp>
          <p:nvGrpSpPr>
            <p:cNvPr id="18" name="Group 17"/>
            <p:cNvGrpSpPr/>
            <p:nvPr/>
          </p:nvGrpSpPr>
          <p:grpSpPr>
            <a:xfrm>
              <a:off x="438238" y="931542"/>
              <a:ext cx="1720171" cy="2214063"/>
              <a:chOff x="395536" y="1009364"/>
              <a:chExt cx="1885950" cy="3234567"/>
            </a:xfrm>
          </p:grpSpPr>
          <p:pic>
            <p:nvPicPr>
              <p:cNvPr id="20" name="Picture 19" descr="Yuri Lazebnik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536" y="1009364"/>
                <a:ext cx="1885950" cy="26193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/>
              <p:cNvSpPr txBox="1">
                <a:spLocks noChangeArrowheads="1"/>
              </p:cNvSpPr>
              <p:nvPr/>
            </p:nvSpPr>
            <p:spPr bwMode="auto">
              <a:xfrm>
                <a:off x="395536" y="3628740"/>
                <a:ext cx="1687613" cy="6151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tr-TR" sz="2000" dirty="0"/>
                  <a:t>Yuri Lazebnik</a:t>
                </a:r>
                <a:endParaRPr lang="en-GB" sz="2000" dirty="0"/>
              </a:p>
            </p:txBody>
          </p:sp>
        </p:grpSp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9" t="11157" r="24379" b="53463"/>
            <a:stretch/>
          </p:blipFill>
          <p:spPr bwMode="auto">
            <a:xfrm>
              <a:off x="2158409" y="931542"/>
              <a:ext cx="4774019" cy="179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5329605" y="4429474"/>
            <a:ext cx="6889369" cy="2500849"/>
            <a:chOff x="4886025" y="3609847"/>
            <a:chExt cx="6889369" cy="2500849"/>
          </a:xfrm>
        </p:grpSpPr>
        <p:grpSp>
          <p:nvGrpSpPr>
            <p:cNvPr id="23" name="Group 22"/>
            <p:cNvGrpSpPr>
              <a:grpSpLocks/>
            </p:cNvGrpSpPr>
            <p:nvPr/>
          </p:nvGrpSpPr>
          <p:grpSpPr bwMode="auto">
            <a:xfrm>
              <a:off x="9543369" y="3609847"/>
              <a:ext cx="2232025" cy="2500849"/>
              <a:chOff x="9541506" y="332861"/>
              <a:chExt cx="2232248" cy="2501269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41506" y="332861"/>
                <a:ext cx="1760273" cy="1793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TextBox 10"/>
              <p:cNvSpPr txBox="1">
                <a:spLocks noChangeArrowheads="1"/>
              </p:cNvSpPr>
              <p:nvPr/>
            </p:nvSpPr>
            <p:spPr bwMode="auto">
              <a:xfrm>
                <a:off x="9541506" y="2126125"/>
                <a:ext cx="2232248" cy="708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tr-TR" sz="2000" dirty="0" err="1">
                    <a:latin typeface="+mn-lt"/>
                    <a:ea typeface="ＭＳ Ｐゴシック" panose="020B0600070205080204" pitchFamily="34" charset="-128"/>
                  </a:rPr>
                  <a:t>R.Duncan</a:t>
                </a:r>
                <a:r>
                  <a:rPr lang="tr-TR" altLang="tr-TR" sz="2000" dirty="0">
                    <a:latin typeface="+mn-lt"/>
                    <a:ea typeface="ＭＳ Ｐゴシック" panose="020B0600070205080204" pitchFamily="34" charset="-128"/>
                  </a:rPr>
                  <a:t> </a:t>
                </a:r>
                <a:r>
                  <a:rPr lang="tr-TR" altLang="tr-TR" sz="2000" dirty="0" err="1">
                    <a:latin typeface="+mn-lt"/>
                    <a:ea typeface="ＭＳ Ｐゴシック" panose="020B0600070205080204" pitchFamily="34" charset="-128"/>
                  </a:rPr>
                  <a:t>Luce</a:t>
                </a:r>
                <a:endParaRPr lang="tr-TR" altLang="tr-TR" sz="2000" dirty="0">
                  <a:latin typeface="+mn-lt"/>
                  <a:ea typeface="ＭＳ Ｐゴシック" panose="020B0600070205080204" pitchFamily="34" charset="-128"/>
                </a:endParaRPr>
              </a:p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tr-TR" sz="2000" dirty="0">
                    <a:latin typeface="+mn-lt"/>
                    <a:ea typeface="ＭＳ Ｐゴシック" panose="020B0600070205080204" pitchFamily="34" charset="-128"/>
                  </a:rPr>
                  <a:t>    1925-2012</a:t>
                </a:r>
                <a:endParaRPr lang="en-GB" altLang="tr-TR" sz="2000" dirty="0">
                  <a:latin typeface="+mn-lt"/>
                  <a:ea typeface="ＭＳ Ｐゴシック" panose="020B0600070205080204" pitchFamily="34" charset="-128"/>
                </a:endParaRPr>
              </a:p>
            </p:txBody>
          </p:sp>
        </p:grpSp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08" t="31859" r="33057" b="60767"/>
            <a:stretch/>
          </p:blipFill>
          <p:spPr bwMode="auto">
            <a:xfrm>
              <a:off x="4886025" y="4283574"/>
              <a:ext cx="4657344" cy="54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7795491" y="473306"/>
            <a:ext cx="4279272" cy="3435753"/>
            <a:chOff x="7795491" y="473306"/>
            <a:chExt cx="4279272" cy="3435753"/>
          </a:xfrm>
        </p:grpSpPr>
        <p:pic>
          <p:nvPicPr>
            <p:cNvPr id="12" name="Picture 4" descr="http://img.bhs4.com/b8/8/b88c7acf597c0cac11f582076b090928f0286200_large.jp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13" t="4544" r="17232" b="5679"/>
            <a:stretch/>
          </p:blipFill>
          <p:spPr bwMode="auto">
            <a:xfrm>
              <a:off x="9828031" y="473306"/>
              <a:ext cx="2246732" cy="239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10086964" y="2865368"/>
              <a:ext cx="1857841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tr-TR" sz="2000" dirty="0"/>
                <a:t>Isaac Newton</a:t>
              </a:r>
            </a:p>
            <a:p>
              <a:pPr algn="ctr"/>
              <a:r>
                <a:rPr lang="tr-TR" sz="2000" dirty="0"/>
                <a:t>1643-1727</a:t>
              </a:r>
              <a:endParaRPr lang="en-GB" sz="20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95491" y="473306"/>
              <a:ext cx="2032540" cy="2396117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7911681" y="2893396"/>
              <a:ext cx="2130262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r-TR" sz="2000" dirty="0"/>
                <a:t>Gottfried Wilhelm </a:t>
              </a:r>
            </a:p>
            <a:p>
              <a:pPr algn="ctr"/>
              <a:r>
                <a:rPr lang="tr-TR" sz="2000" dirty="0"/>
                <a:t>Leibniz</a:t>
              </a:r>
            </a:p>
            <a:p>
              <a:pPr algn="ctr"/>
              <a:r>
                <a:rPr lang="tr-TR" sz="2000" dirty="0"/>
                <a:t>1646-1716</a:t>
              </a:r>
            </a:p>
          </p:txBody>
        </p:sp>
      </p:grpSp>
      <p:pic>
        <p:nvPicPr>
          <p:cNvPr id="8" name="Resim 7">
            <a:extLst>
              <a:ext uri="{FF2B5EF4-FFF2-40B4-BE49-F238E27FC236}">
                <a16:creationId xmlns="" xmlns:a16="http://schemas.microsoft.com/office/drawing/2014/main" id="{087B1A43-30C1-49DA-AD9B-99D1167716A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999" t="64103" r="40534" b="1255"/>
          <a:stretch/>
        </p:blipFill>
        <p:spPr>
          <a:xfrm>
            <a:off x="3102207" y="766295"/>
            <a:ext cx="4693284" cy="31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9" grpId="1"/>
      <p:bldP spid="15" grpId="0"/>
      <p:bldP spid="1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502</Words>
  <Application>Microsoft Office PowerPoint</Application>
  <PresentationFormat>Geniş ekran</PresentationFormat>
  <Paragraphs>103</Paragraphs>
  <Slides>16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16</vt:i4>
      </vt:variant>
    </vt:vector>
  </HeadingPairs>
  <TitlesOfParts>
    <vt:vector size="24" baseType="lpstr">
      <vt:lpstr>ＭＳ Ｐゴシック</vt:lpstr>
      <vt:lpstr>游ゴシック</vt:lpstr>
      <vt:lpstr>Arial</vt:lpstr>
      <vt:lpstr>Calibri</vt:lpstr>
      <vt:lpstr>Calibri Light</vt:lpstr>
      <vt:lpstr>Comic Sans MS</vt:lpstr>
      <vt:lpstr>Office Theme</vt:lpstr>
      <vt:lpstr>1_Office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Kullanıcısı</dc:creator>
  <cp:lastModifiedBy>rahmi</cp:lastModifiedBy>
  <cp:revision>73</cp:revision>
  <dcterms:created xsi:type="dcterms:W3CDTF">2021-10-16T19:12:26Z</dcterms:created>
  <dcterms:modified xsi:type="dcterms:W3CDTF">2021-10-20T10:41:31Z</dcterms:modified>
</cp:coreProperties>
</file>